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image" Target="../media/image-20-4.png"/><Relationship Id="rId5" Type="http://schemas.openxmlformats.org/officeDocument/2006/relationships/image" Target="../media/image-20-5.png"/><Relationship Id="rId6" Type="http://schemas.openxmlformats.org/officeDocument/2006/relationships/image" Target="../media/image-20-6.png"/><Relationship Id="rId7" Type="http://schemas.openxmlformats.org/officeDocument/2006/relationships/image" Target="../media/image-20-7.png"/><Relationship Id="rId8" Type="http://schemas.openxmlformats.org/officeDocument/2006/relationships/image" Target="../media/image-20-8.png"/><Relationship Id="rId9" Type="http://schemas.openxmlformats.org/officeDocument/2006/relationships/image" Target="../media/image-20-9.png"/><Relationship Id="rId10" Type="http://schemas.openxmlformats.org/officeDocument/2006/relationships/image" Target="../media/image-20-10.png"/><Relationship Id="rId11" Type="http://schemas.openxmlformats.org/officeDocument/2006/relationships/image" Target="../media/image-20-11.png"/><Relationship Id="rId12" Type="http://schemas.openxmlformats.org/officeDocument/2006/relationships/image" Target="../media/image-20-12.png"/><Relationship Id="rId13" Type="http://schemas.openxmlformats.org/officeDocument/2006/relationships/image" Target="../media/image-20-13.png"/><Relationship Id="rId14" Type="http://schemas.openxmlformats.org/officeDocument/2006/relationships/image" Target="../media/image-20-14.png"/><Relationship Id="rId15" Type="http://schemas.openxmlformats.org/officeDocument/2006/relationships/image" Target="../media/image-20-15.png"/><Relationship Id="rId16" Type="http://schemas.openxmlformats.org/officeDocument/2006/relationships/image" Target="../media/image-20-16.png"/><Relationship Id="rId17" Type="http://schemas.openxmlformats.org/officeDocument/2006/relationships/image" Target="../media/image-20-17.png"/><Relationship Id="rId18" Type="http://schemas.openxmlformats.org/officeDocument/2006/relationships/image" Target="../media/image-20-18.png"/><Relationship Id="rId19" Type="http://schemas.openxmlformats.org/officeDocument/2006/relationships/image" Target="../media/image-20-19.png"/><Relationship Id="rId20" Type="http://schemas.openxmlformats.org/officeDocument/2006/relationships/image" Target="../media/image-20-20.png"/><Relationship Id="rId21" Type="http://schemas.openxmlformats.org/officeDocument/2006/relationships/image" Target="../media/image-20-21.png"/><Relationship Id="rId22" Type="http://schemas.openxmlformats.org/officeDocument/2006/relationships/slideLayout" Target="../slideLayouts/slideLayout1.xml"/><Relationship Id="rId2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png"/><Relationship Id="rId3" Type="http://schemas.openxmlformats.org/officeDocument/2006/relationships/image" Target="../media/image-21-3.png"/><Relationship Id="rId4" Type="http://schemas.openxmlformats.org/officeDocument/2006/relationships/image" Target="../media/image-2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png"/><Relationship Id="rId3" Type="http://schemas.openxmlformats.org/officeDocument/2006/relationships/image" Target="../media/image-22-3.png"/><Relationship Id="rId4" Type="http://schemas.openxmlformats.org/officeDocument/2006/relationships/image" Target="../media/image-2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03609"/>
            <a:ext cx="112514" cy="100013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98264" y="285750"/>
            <a:ext cx="810816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CCFF00"/>
                </a:solidFill>
              </a:rPr>
              <a:t>SYSTEM_ONLINE</a:t>
            </a:r>
            <a:endParaRPr lang="en-US" sz="727" dirty="0"/>
          </a:p>
        </p:txBody>
      </p:sp>
      <p:sp>
        <p:nvSpPr>
          <p:cNvPr id="5" name="Text 1"/>
          <p:cNvSpPr/>
          <p:nvPr/>
        </p:nvSpPr>
        <p:spPr>
          <a:xfrm>
            <a:off x="8143094" y="285750"/>
            <a:ext cx="181049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CCFF00"/>
                </a:solidFill>
              </a:rPr>
              <a:t>REC</a:t>
            </a:r>
            <a:endParaRPr lang="en-US" sz="727" dirty="0"/>
          </a:p>
        </p:txBody>
      </p:sp>
      <p:sp>
        <p:nvSpPr>
          <p:cNvPr id="6" name="Text 2"/>
          <p:cNvSpPr/>
          <p:nvPr/>
        </p:nvSpPr>
        <p:spPr>
          <a:xfrm>
            <a:off x="8395581" y="285750"/>
            <a:ext cx="462669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CCFF00"/>
                </a:solidFill>
              </a:rPr>
              <a:t>[00:00:00]</a:t>
            </a:r>
            <a:endParaRPr lang="en-US" sz="727" dirty="0"/>
          </a:p>
        </p:txBody>
      </p:sp>
      <p:sp>
        <p:nvSpPr>
          <p:cNvPr id="7" name="Text 3"/>
          <p:cNvSpPr/>
          <p:nvPr/>
        </p:nvSpPr>
        <p:spPr>
          <a:xfrm>
            <a:off x="285750" y="4722019"/>
            <a:ext cx="820527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CCFF00"/>
                </a:solidFill>
              </a:rPr>
              <a:t>MODE: STRATEGY</a:t>
            </a:r>
            <a:endParaRPr lang="en-US" sz="727" dirty="0"/>
          </a:p>
        </p:txBody>
      </p:sp>
      <p:sp>
        <p:nvSpPr>
          <p:cNvPr id="8" name="Text 4"/>
          <p:cNvSpPr/>
          <p:nvPr/>
        </p:nvSpPr>
        <p:spPr>
          <a:xfrm>
            <a:off x="8471790" y="4722019"/>
            <a:ext cx="38646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CCFF00"/>
                </a:solidFill>
              </a:rPr>
              <a:t>v.2025.1</a:t>
            </a:r>
            <a:endParaRPr lang="en-US" sz="727" dirty="0"/>
          </a:p>
        </p:txBody>
      </p:sp>
      <p:sp>
        <p:nvSpPr>
          <p:cNvPr id="9" name="Shape 5"/>
          <p:cNvSpPr/>
          <p:nvPr/>
        </p:nvSpPr>
        <p:spPr>
          <a:xfrm>
            <a:off x="1855589" y="1007994"/>
            <a:ext cx="5432794" cy="3127511"/>
          </a:xfrm>
          <a:prstGeom prst="rect">
            <a:avLst/>
          </a:prstGeom>
          <a:solidFill>
            <a:srgbClr val="000000">
              <a:alpha val="40000"/>
            </a:srgbClr>
          </a:solidFill>
          <a:ln w="9144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 rot="900000">
            <a:off x="6781177" y="800826"/>
            <a:ext cx="714375" cy="714375"/>
          </a:xfrm>
          <a:prstGeom prst="ellipse">
            <a:avLst/>
          </a:prstGeom>
          <a:solidFill>
            <a:srgbClr val="CCFF00"/>
          </a:solidFill>
          <a:ln/>
        </p:spPr>
      </p:sp>
      <p:sp>
        <p:nvSpPr>
          <p:cNvPr id="11" name="Text 7"/>
          <p:cNvSpPr/>
          <p:nvPr/>
        </p:nvSpPr>
        <p:spPr>
          <a:xfrm rot="900000">
            <a:off x="6817024" y="1018374"/>
            <a:ext cx="32691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0000"/>
                </a:solidFill>
              </a:rPr>
              <a:t>2025</a:t>
            </a:r>
            <a:endParaRPr lang="en-US" sz="987" dirty="0"/>
          </a:p>
        </p:txBody>
      </p:sp>
      <p:sp>
        <p:nvSpPr>
          <p:cNvPr id="12" name="Text 8"/>
          <p:cNvSpPr/>
          <p:nvPr/>
        </p:nvSpPr>
        <p:spPr>
          <a:xfrm rot="900000">
            <a:off x="7132795" y="1102985"/>
            <a:ext cx="32691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0000"/>
                </a:solidFill>
              </a:rPr>
              <a:t>2026</a:t>
            </a:r>
            <a:endParaRPr lang="en-US" sz="987" dirty="0"/>
          </a:p>
        </p:txBody>
      </p:sp>
      <p:sp>
        <p:nvSpPr>
          <p:cNvPr id="13" name="Text 9"/>
          <p:cNvSpPr/>
          <p:nvPr/>
        </p:nvSpPr>
        <p:spPr>
          <a:xfrm>
            <a:off x="2291358" y="1443763"/>
            <a:ext cx="456125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269" spc="3" kern="0" dirty="0">
                <a:solidFill>
                  <a:srgbClr val="CCFF00"/>
                </a:solidFill>
              </a:rPr>
              <a:t>O Guia Definitivo para o</a:t>
            </a:r>
            <a:endParaRPr lang="en-US" sz="1269" dirty="0"/>
          </a:p>
        </p:txBody>
      </p:sp>
      <p:sp>
        <p:nvSpPr>
          <p:cNvPr id="14" name="Text 10"/>
          <p:cNvSpPr/>
          <p:nvPr/>
        </p:nvSpPr>
        <p:spPr>
          <a:xfrm>
            <a:off x="2291358" y="1820596"/>
            <a:ext cx="4561256" cy="12344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4900"/>
              </a:lnSpc>
              <a:buNone/>
            </a:pPr>
            <a:r>
              <a:rPr lang="en-US" sz="4974" b="1" dirty="0">
                <a:solidFill>
                  <a:srgbClr val="FFFFFF"/>
                </a:solidFill>
              </a:rPr>
              <a:t>Sucesso no</a:t>
            </a:r>
            <a:pPr algn="ctr" indent="0" marL="0">
              <a:lnSpc>
                <a:spcPts val="4900"/>
              </a:lnSpc>
              <a:buNone/>
            </a:pPr>
            <a:r>
              <a:rPr lang="en-US" sz="4974" b="1" dirty="0">
                <a:solidFill>
                  <a:srgbClr val="FFFFFF"/>
                </a:solidFill>
              </a:rPr>
              <a:t>
</a:t>
            </a:r>
            <a:pPr algn="ctr" indent="0" marL="0">
              <a:lnSpc>
                <a:spcPts val="4900"/>
              </a:lnSpc>
              <a:buNone/>
            </a:pPr>
            <a:r>
              <a:rPr lang="en-US" sz="4974" b="1" dirty="0">
                <a:solidFill>
                  <a:srgbClr val="FFFFFF"/>
                </a:solidFill>
              </a:rPr>
              <a:t>TikTok Shop</a:t>
            </a:r>
            <a:endParaRPr lang="en-US" sz="4974" dirty="0"/>
          </a:p>
        </p:txBody>
      </p:sp>
      <p:sp>
        <p:nvSpPr>
          <p:cNvPr id="15" name="Shape 11"/>
          <p:cNvSpPr/>
          <p:nvPr/>
        </p:nvSpPr>
        <p:spPr>
          <a:xfrm>
            <a:off x="2328448" y="3269326"/>
            <a:ext cx="4487075" cy="430411"/>
          </a:xfrm>
          <a:prstGeom prst="rect">
            <a:avLst/>
          </a:prstGeom>
          <a:solidFill>
            <a:srgbClr val="9D00FF"/>
          </a:solidFill>
          <a:ln w="9144">
            <a:solidFill>
              <a:srgbClr val="FFFFFF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2587851" y="3347907"/>
            <a:ext cx="3968269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900"/>
              </a:lnSpc>
              <a:buNone/>
            </a:pPr>
            <a:r>
              <a:rPr lang="en-US" sz="1397" b="1" spc="1" kern="0" dirty="0">
                <a:solidFill>
                  <a:srgbClr val="FFFFFF"/>
                </a:solidFill>
              </a:rPr>
              <a:t>Estratégias e Segredos Validados</a:t>
            </a:r>
            <a:endParaRPr lang="en-US" sz="139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218509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19300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185863"/>
            <a:ext cx="9144000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357188"/>
            <a:ext cx="25758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Triângulo de </a:t>
            </a:r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
</a:t>
            </a:r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CCFF00"/>
                </a:solidFill>
              </a:rPr>
              <a:t>Descoberta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6611094" y="602754"/>
            <a:ext cx="210428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2" kern="0" dirty="0">
                <a:solidFill>
                  <a:srgbClr val="9D00FF"/>
                </a:solidFill>
              </a:rPr>
              <a:t>Estratégia de Hashtags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471613"/>
            <a:ext cx="3929063" cy="960834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428625" y="1471613"/>
            <a:ext cx="28575" cy="960834"/>
          </a:xfrm>
          <a:prstGeom prst="rect">
            <a:avLst/>
          </a:prstGeom>
          <a:solidFill>
            <a:srgbClr val="CCFF00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645741"/>
            <a:ext cx="150019" cy="17145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92956" y="1614488"/>
            <a:ext cx="1085627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CCFF00"/>
                </a:solidFill>
              </a:rPr>
              <a:t>Tendências</a:t>
            </a:r>
            <a:endParaRPr lang="en-US" sz="1193" dirty="0"/>
          </a:p>
        </p:txBody>
      </p:sp>
      <p:sp>
        <p:nvSpPr>
          <p:cNvPr id="11" name="Text 7"/>
          <p:cNvSpPr/>
          <p:nvPr/>
        </p:nvSpPr>
        <p:spPr>
          <a:xfrm>
            <a:off x="571500" y="1884164"/>
            <a:ext cx="364331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CCCCCC"/>
                </a:solidFill>
              </a:rPr>
              <a:t>Capture o momentum atual</a:t>
            </a:r>
            <a:endParaRPr lang="en-US" sz="942" dirty="0"/>
          </a:p>
        </p:txBody>
      </p:sp>
      <p:sp>
        <p:nvSpPr>
          <p:cNvPr id="12" name="Text 8"/>
          <p:cNvSpPr/>
          <p:nvPr/>
        </p:nvSpPr>
        <p:spPr>
          <a:xfrm>
            <a:off x="571500" y="2094905"/>
            <a:ext cx="364331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Crescendo 15-20% / semana</a:t>
            </a:r>
            <a:endParaRPr lang="en-US" sz="987" dirty="0"/>
          </a:p>
        </p:txBody>
      </p:sp>
      <p:sp>
        <p:nvSpPr>
          <p:cNvPr id="13" name="Shape 9"/>
          <p:cNvSpPr/>
          <p:nvPr/>
        </p:nvSpPr>
        <p:spPr>
          <a:xfrm>
            <a:off x="4329113" y="1952030"/>
            <a:ext cx="428625" cy="14288"/>
          </a:xfrm>
          <a:prstGeom prst="rect">
            <a:avLst/>
          </a:prstGeom>
          <a:solidFill>
            <a:srgbClr val="CCFF00">
              <a:alpha val="50000"/>
            </a:srgbClr>
          </a:solidFill>
          <a:ln/>
        </p:spPr>
      </p:sp>
      <p:sp>
        <p:nvSpPr>
          <p:cNvPr id="14" name="Shape 10"/>
          <p:cNvSpPr/>
          <p:nvPr/>
        </p:nvSpPr>
        <p:spPr>
          <a:xfrm>
            <a:off x="428625" y="2718197"/>
            <a:ext cx="3929063" cy="960834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sp>
        <p:nvSpPr>
          <p:cNvPr id="15" name="Shape 11"/>
          <p:cNvSpPr/>
          <p:nvPr/>
        </p:nvSpPr>
        <p:spPr>
          <a:xfrm>
            <a:off x="428625" y="2718197"/>
            <a:ext cx="28575" cy="960834"/>
          </a:xfrm>
          <a:prstGeom prst="rect">
            <a:avLst/>
          </a:prstGeom>
          <a:solidFill>
            <a:srgbClr val="9D00FF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892326"/>
            <a:ext cx="171450" cy="17145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814388" y="2861072"/>
            <a:ext cx="58294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9D00FF"/>
                </a:solidFill>
              </a:rPr>
              <a:t>Nicho</a:t>
            </a:r>
            <a:endParaRPr lang="en-US" sz="1193" dirty="0"/>
          </a:p>
        </p:txBody>
      </p:sp>
      <p:sp>
        <p:nvSpPr>
          <p:cNvPr id="18" name="Text 13"/>
          <p:cNvSpPr/>
          <p:nvPr/>
        </p:nvSpPr>
        <p:spPr>
          <a:xfrm>
            <a:off x="571500" y="3130748"/>
            <a:ext cx="364331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CCCCCC"/>
                </a:solidFill>
              </a:rPr>
              <a:t>Conecte-se com seu segmento</a:t>
            </a:r>
            <a:endParaRPr lang="en-US" sz="942" dirty="0"/>
          </a:p>
        </p:txBody>
      </p:sp>
      <p:sp>
        <p:nvSpPr>
          <p:cNvPr id="19" name="Text 14"/>
          <p:cNvSpPr/>
          <p:nvPr/>
        </p:nvSpPr>
        <p:spPr>
          <a:xfrm>
            <a:off x="571500" y="3341489"/>
            <a:ext cx="364331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1M - 10M Visualizações</a:t>
            </a:r>
            <a:endParaRPr lang="en-US" sz="987" dirty="0"/>
          </a:p>
        </p:txBody>
      </p:sp>
      <p:sp>
        <p:nvSpPr>
          <p:cNvPr id="20" name="Shape 15"/>
          <p:cNvSpPr/>
          <p:nvPr/>
        </p:nvSpPr>
        <p:spPr>
          <a:xfrm>
            <a:off x="4329113" y="3198614"/>
            <a:ext cx="428625" cy="14288"/>
          </a:xfrm>
          <a:prstGeom prst="rect">
            <a:avLst/>
          </a:prstGeom>
          <a:solidFill>
            <a:srgbClr val="9D00FF">
              <a:alpha val="50000"/>
            </a:srgbClr>
          </a:solidFill>
          <a:ln/>
        </p:spPr>
      </p:sp>
      <p:sp>
        <p:nvSpPr>
          <p:cNvPr id="21" name="Shape 16"/>
          <p:cNvSpPr/>
          <p:nvPr/>
        </p:nvSpPr>
        <p:spPr>
          <a:xfrm>
            <a:off x="428625" y="3964781"/>
            <a:ext cx="3929063" cy="960834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sp>
        <p:nvSpPr>
          <p:cNvPr id="22" name="Shape 17"/>
          <p:cNvSpPr/>
          <p:nvPr/>
        </p:nvSpPr>
        <p:spPr>
          <a:xfrm>
            <a:off x="428625" y="3964781"/>
            <a:ext cx="28575" cy="960834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138910"/>
            <a:ext cx="150019" cy="171450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792956" y="4107656"/>
            <a:ext cx="620669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Marca</a:t>
            </a:r>
            <a:endParaRPr lang="en-US" sz="1193" dirty="0"/>
          </a:p>
        </p:txBody>
      </p:sp>
      <p:sp>
        <p:nvSpPr>
          <p:cNvPr id="25" name="Text 19"/>
          <p:cNvSpPr/>
          <p:nvPr/>
        </p:nvSpPr>
        <p:spPr>
          <a:xfrm>
            <a:off x="571500" y="4377333"/>
            <a:ext cx="364331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CCCCCC"/>
                </a:solidFill>
              </a:rPr>
              <a:t>Crie consistência e identidade</a:t>
            </a:r>
            <a:endParaRPr lang="en-US" sz="942" dirty="0"/>
          </a:p>
        </p:txBody>
      </p:sp>
      <p:sp>
        <p:nvSpPr>
          <p:cNvPr id="26" name="Text 20"/>
          <p:cNvSpPr/>
          <p:nvPr/>
        </p:nvSpPr>
        <p:spPr>
          <a:xfrm>
            <a:off x="571500" y="4588073"/>
            <a:ext cx="364331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Conexão com busca real</a:t>
            </a:r>
            <a:endParaRPr lang="en-US" sz="987" dirty="0"/>
          </a:p>
        </p:txBody>
      </p:sp>
      <p:sp>
        <p:nvSpPr>
          <p:cNvPr id="27" name="Shape 21"/>
          <p:cNvSpPr/>
          <p:nvPr/>
        </p:nvSpPr>
        <p:spPr>
          <a:xfrm>
            <a:off x="4329113" y="4445198"/>
            <a:ext cx="428625" cy="14288"/>
          </a:xfrm>
          <a:prstGeom prst="rect">
            <a:avLst/>
          </a:prstGeom>
          <a:solidFill>
            <a:srgbClr val="FFFFFF">
              <a:alpha val="50000"/>
            </a:srgbClr>
          </a:solidFill>
          <a:ln/>
        </p:spPr>
      </p:sp>
      <p:sp>
        <p:nvSpPr>
          <p:cNvPr id="28" name="Shape 22"/>
          <p:cNvSpPr/>
          <p:nvPr/>
        </p:nvSpPr>
        <p:spPr>
          <a:xfrm>
            <a:off x="5322094" y="1769864"/>
            <a:ext cx="2857500" cy="714375"/>
          </a:xfrm>
          <a:prstGeom prst="rect">
            <a:avLst/>
          </a:prstGeom>
          <a:solidFill>
            <a:srgbClr val="CCFF00"/>
          </a:solidFill>
          <a:ln/>
        </p:spPr>
      </p:sp>
      <p:sp>
        <p:nvSpPr>
          <p:cNvPr id="29" name="Text 23"/>
          <p:cNvSpPr/>
          <p:nvPr/>
        </p:nvSpPr>
        <p:spPr>
          <a:xfrm>
            <a:off x="6416232" y="2152948"/>
            <a:ext cx="66919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0000"/>
                </a:solidFill>
              </a:rPr>
              <a:t>Trends</a:t>
            </a:r>
            <a:endParaRPr lang="en-US" sz="1193" dirty="0"/>
          </a:p>
        </p:txBody>
      </p:sp>
      <p:sp>
        <p:nvSpPr>
          <p:cNvPr id="30" name="Shape 24"/>
          <p:cNvSpPr/>
          <p:nvPr/>
        </p:nvSpPr>
        <p:spPr>
          <a:xfrm>
            <a:off x="5322094" y="2484239"/>
            <a:ext cx="2857500" cy="1000125"/>
          </a:xfrm>
          <a:prstGeom prst="rect">
            <a:avLst/>
          </a:prstGeom>
          <a:solidFill>
            <a:srgbClr val="9D00FF"/>
          </a:solidFill>
          <a:ln/>
        </p:spPr>
      </p:sp>
      <p:sp>
        <p:nvSpPr>
          <p:cNvPr id="31" name="Text 25"/>
          <p:cNvSpPr/>
          <p:nvPr/>
        </p:nvSpPr>
        <p:spPr>
          <a:xfrm>
            <a:off x="6459373" y="2867323"/>
            <a:ext cx="58294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Nicho</a:t>
            </a:r>
            <a:endParaRPr lang="en-US" sz="1193" dirty="0"/>
          </a:p>
        </p:txBody>
      </p:sp>
      <p:sp>
        <p:nvSpPr>
          <p:cNvPr id="32" name="Shape 26"/>
          <p:cNvSpPr/>
          <p:nvPr/>
        </p:nvSpPr>
        <p:spPr>
          <a:xfrm>
            <a:off x="5322094" y="3484364"/>
            <a:ext cx="2857500" cy="1143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3" name="Text 27"/>
          <p:cNvSpPr/>
          <p:nvPr/>
        </p:nvSpPr>
        <p:spPr>
          <a:xfrm>
            <a:off x="6440509" y="3938885"/>
            <a:ext cx="620669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0000"/>
                </a:solidFill>
              </a:rPr>
              <a:t>Marca</a:t>
            </a:r>
            <a:endParaRPr lang="en-US" sz="1193" dirty="0"/>
          </a:p>
        </p:txBody>
      </p:sp>
      <p:sp>
        <p:nvSpPr>
          <p:cNvPr id="34" name="Text 28"/>
          <p:cNvSpPr/>
          <p:nvPr/>
        </p:nvSpPr>
        <p:spPr>
          <a:xfrm>
            <a:off x="7623163" y="4952405"/>
            <a:ext cx="1377962" cy="11608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555555"/>
                </a:solidFill>
              </a:rPr>
              <a:t>HASHTAG_OPTIMIZATION_MATRIX</a:t>
            </a:r>
            <a:endParaRPr lang="en-US" sz="62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100138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092994"/>
            <a:ext cx="9144000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428625" y="357188"/>
            <a:ext cx="741052" cy="221456"/>
          </a:xfrm>
          <a:prstGeom prst="rect">
            <a:avLst/>
          </a:prstGeom>
          <a:solidFill>
            <a:srgbClr val="CCFF00">
              <a:alpha val="10000"/>
            </a:srgbClr>
          </a:solidFill>
          <a:ln w="9144">
            <a:solidFill>
              <a:srgbClr val="CCFF0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28625" y="357188"/>
            <a:ext cx="741052" cy="221456"/>
          </a:xfrm>
          <a:prstGeom prst="rect">
            <a:avLst/>
          </a:prstGeom>
          <a:noFill/>
          <a:ln/>
        </p:spPr>
        <p:txBody>
          <a:bodyPr wrap="square" lIns="85090" tIns="42545" rIns="85090" bIns="42545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CCFF00"/>
                </a:solidFill>
              </a:rPr>
              <a:t>MÓDULO 03</a:t>
            </a:r>
            <a:endParaRPr lang="en-US" sz="727" dirty="0"/>
          </a:p>
        </p:txBody>
      </p:sp>
      <p:sp>
        <p:nvSpPr>
          <p:cNvPr id="7" name="Text 4"/>
          <p:cNvSpPr/>
          <p:nvPr/>
        </p:nvSpPr>
        <p:spPr>
          <a:xfrm>
            <a:off x="428625" y="635794"/>
            <a:ext cx="4192126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2121" b="1" dirty="0">
                <a:solidFill>
                  <a:srgbClr val="FFFFFF"/>
                </a:solidFill>
              </a:rPr>
              <a:t>Os 3 Atributos Essenciais</a:t>
            </a:r>
            <a:endParaRPr lang="en-US" sz="2121" dirty="0"/>
          </a:p>
        </p:txBody>
      </p:sp>
      <p:sp>
        <p:nvSpPr>
          <p:cNvPr id="8" name="Shape 5"/>
          <p:cNvSpPr/>
          <p:nvPr/>
        </p:nvSpPr>
        <p:spPr>
          <a:xfrm rot="-300000">
            <a:off x="7020520" y="357188"/>
            <a:ext cx="1694855" cy="346472"/>
          </a:xfrm>
          <a:prstGeom prst="rect">
            <a:avLst/>
          </a:prstGeom>
          <a:solidFill>
            <a:srgbClr val="000000">
              <a:alpha val="0"/>
            </a:srgbClr>
          </a:solidFill>
          <a:ln w="18288">
            <a:solidFill>
              <a:srgbClr val="9D00FF"/>
            </a:solidFill>
            <a:prstDash val="solid"/>
          </a:ln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300000">
            <a:off x="7194353" y="506399"/>
            <a:ext cx="128587" cy="12858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 rot="-300000">
            <a:off x="7322482" y="472703"/>
            <a:ext cx="111872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0FF"/>
                </a:solidFill>
              </a:rPr>
              <a:t>V</a:t>
            </a:r>
            <a:endParaRPr lang="en-US" sz="885" dirty="0"/>
          </a:p>
        </p:txBody>
      </p:sp>
      <p:sp>
        <p:nvSpPr>
          <p:cNvPr id="11" name="Text 7"/>
          <p:cNvSpPr/>
          <p:nvPr/>
        </p:nvSpPr>
        <p:spPr>
          <a:xfrm rot="-300000">
            <a:off x="7433835" y="460794"/>
            <a:ext cx="16140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0FF"/>
                </a:solidFill>
              </a:rPr>
              <a:t>al</a:t>
            </a:r>
            <a:endParaRPr lang="en-US" sz="885" dirty="0"/>
          </a:p>
        </p:txBody>
      </p:sp>
      <p:sp>
        <p:nvSpPr>
          <p:cNvPr id="12" name="Text 8"/>
          <p:cNvSpPr/>
          <p:nvPr/>
        </p:nvSpPr>
        <p:spPr>
          <a:xfrm rot="-300000">
            <a:off x="7594836" y="451580"/>
            <a:ext cx="5003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0FF"/>
                </a:solidFill>
              </a:rPr>
              <a:t>i</a:t>
            </a:r>
            <a:endParaRPr lang="en-US" sz="885" dirty="0"/>
          </a:p>
        </p:txBody>
      </p:sp>
      <p:sp>
        <p:nvSpPr>
          <p:cNvPr id="13" name="Text 9"/>
          <p:cNvSpPr/>
          <p:nvPr/>
        </p:nvSpPr>
        <p:spPr>
          <a:xfrm rot="-300000">
            <a:off x="7644599" y="445365"/>
            <a:ext cx="9258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0FF"/>
                </a:solidFill>
              </a:rPr>
              <a:t>d</a:t>
            </a:r>
            <a:endParaRPr lang="en-US" sz="885" dirty="0"/>
          </a:p>
        </p:txBody>
      </p:sp>
      <p:sp>
        <p:nvSpPr>
          <p:cNvPr id="14" name="Text 10"/>
          <p:cNvSpPr/>
          <p:nvPr/>
        </p:nvSpPr>
        <p:spPr>
          <a:xfrm rot="-300000">
            <a:off x="7736844" y="437463"/>
            <a:ext cx="8873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0FF"/>
                </a:solidFill>
              </a:rPr>
              <a:t>a</a:t>
            </a:r>
            <a:endParaRPr lang="en-US" sz="885" dirty="0"/>
          </a:p>
        </p:txBody>
      </p:sp>
      <p:sp>
        <p:nvSpPr>
          <p:cNvPr id="15" name="Text 11"/>
          <p:cNvSpPr/>
          <p:nvPr/>
        </p:nvSpPr>
        <p:spPr>
          <a:xfrm rot="-300000">
            <a:off x="7825233" y="429449"/>
            <a:ext cx="9515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0FF"/>
                </a:solidFill>
              </a:rPr>
              <a:t>d</a:t>
            </a:r>
            <a:endParaRPr lang="en-US" sz="885" dirty="0"/>
          </a:p>
        </p:txBody>
      </p:sp>
      <p:sp>
        <p:nvSpPr>
          <p:cNvPr id="16" name="Text 12"/>
          <p:cNvSpPr/>
          <p:nvPr/>
        </p:nvSpPr>
        <p:spPr>
          <a:xfrm rot="-300000">
            <a:off x="7919950" y="419384"/>
            <a:ext cx="13581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0FF"/>
                </a:solidFill>
              </a:rPr>
              <a:t>o</a:t>
            </a:r>
            <a:endParaRPr lang="en-US" sz="885" dirty="0"/>
          </a:p>
        </p:txBody>
      </p:sp>
      <p:sp>
        <p:nvSpPr>
          <p:cNvPr id="17" name="Text 13"/>
          <p:cNvSpPr/>
          <p:nvPr/>
        </p:nvSpPr>
        <p:spPr>
          <a:xfrm rot="-300000">
            <a:off x="8055312" y="409005"/>
            <a:ext cx="10235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0FF"/>
                </a:solidFill>
              </a:rPr>
              <a:t>O</a:t>
            </a:r>
            <a:endParaRPr lang="en-US" sz="885" dirty="0"/>
          </a:p>
        </p:txBody>
      </p:sp>
      <p:sp>
        <p:nvSpPr>
          <p:cNvPr id="18" name="Text 14"/>
          <p:cNvSpPr/>
          <p:nvPr/>
        </p:nvSpPr>
        <p:spPr>
          <a:xfrm rot="-300000">
            <a:off x="8157339" y="401468"/>
            <a:ext cx="7060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0FF"/>
                </a:solidFill>
              </a:rPr>
              <a:t>f</a:t>
            </a:r>
            <a:endParaRPr lang="en-US" sz="885" dirty="0"/>
          </a:p>
        </p:txBody>
      </p:sp>
      <p:sp>
        <p:nvSpPr>
          <p:cNvPr id="19" name="Text 15"/>
          <p:cNvSpPr/>
          <p:nvPr/>
        </p:nvSpPr>
        <p:spPr>
          <a:xfrm rot="-300000">
            <a:off x="8227710" y="396211"/>
            <a:ext cx="5003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0FF"/>
                </a:solidFill>
              </a:rPr>
              <a:t>i</a:t>
            </a:r>
            <a:endParaRPr lang="en-US" sz="885" dirty="0"/>
          </a:p>
        </p:txBody>
      </p:sp>
      <p:sp>
        <p:nvSpPr>
          <p:cNvPr id="20" name="Text 16"/>
          <p:cNvSpPr/>
          <p:nvPr/>
        </p:nvSpPr>
        <p:spPr>
          <a:xfrm rot="-300000">
            <a:off x="8277399" y="388281"/>
            <a:ext cx="13193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0FF"/>
                </a:solidFill>
              </a:rPr>
              <a:t>ci</a:t>
            </a:r>
            <a:endParaRPr lang="en-US" sz="885" dirty="0"/>
          </a:p>
        </p:txBody>
      </p:sp>
      <p:sp>
        <p:nvSpPr>
          <p:cNvPr id="21" name="Text 17"/>
          <p:cNvSpPr/>
          <p:nvPr/>
        </p:nvSpPr>
        <p:spPr>
          <a:xfrm rot="-300000">
            <a:off x="8408915" y="378665"/>
            <a:ext cx="8873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0FF"/>
                </a:solidFill>
              </a:rPr>
              <a:t>a</a:t>
            </a:r>
            <a:endParaRPr lang="en-US" sz="885" dirty="0"/>
          </a:p>
        </p:txBody>
      </p:sp>
      <p:sp>
        <p:nvSpPr>
          <p:cNvPr id="22" name="Text 18"/>
          <p:cNvSpPr/>
          <p:nvPr/>
        </p:nvSpPr>
        <p:spPr>
          <a:xfrm rot="-300000">
            <a:off x="8497346" y="371631"/>
            <a:ext cx="7266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0FF"/>
                </a:solidFill>
              </a:rPr>
              <a:t>l</a:t>
            </a:r>
            <a:endParaRPr lang="en-US" sz="885" dirty="0"/>
          </a:p>
        </p:txBody>
      </p:sp>
      <p:sp>
        <p:nvSpPr>
          <p:cNvPr id="23" name="Shape 19"/>
          <p:cNvSpPr/>
          <p:nvPr/>
        </p:nvSpPr>
        <p:spPr>
          <a:xfrm>
            <a:off x="428625" y="1364456"/>
            <a:ext cx="2619384" cy="2587489"/>
          </a:xfrm>
          <a:prstGeom prst="rect">
            <a:avLst/>
          </a:prstGeom>
          <a:solidFill>
            <a:srgbClr val="FFFFFF">
              <a:alpha val="3000"/>
            </a:srgbClr>
          </a:solidFill>
          <a:ln/>
        </p:spPr>
      </p:sp>
      <p:sp>
        <p:nvSpPr>
          <p:cNvPr id="24" name="Shape 20"/>
          <p:cNvSpPr/>
          <p:nvPr/>
        </p:nvSpPr>
        <p:spPr>
          <a:xfrm>
            <a:off x="428625" y="1364456"/>
            <a:ext cx="2619384" cy="28575"/>
          </a:xfrm>
          <a:prstGeom prst="rect">
            <a:avLst/>
          </a:prstGeom>
          <a:solidFill>
            <a:srgbClr val="CCFF00"/>
          </a:solidFill>
          <a:ln/>
        </p:spPr>
      </p:sp>
      <p:sp>
        <p:nvSpPr>
          <p:cNvPr id="25" name="Shape 21"/>
          <p:cNvSpPr/>
          <p:nvPr/>
        </p:nvSpPr>
        <p:spPr>
          <a:xfrm>
            <a:off x="3040866" y="1364456"/>
            <a:ext cx="7144" cy="258748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6" name="Shape 22"/>
          <p:cNvSpPr/>
          <p:nvPr/>
        </p:nvSpPr>
        <p:spPr>
          <a:xfrm>
            <a:off x="428625" y="3944801"/>
            <a:ext cx="2619384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7" name="Shape 23"/>
          <p:cNvSpPr/>
          <p:nvPr/>
        </p:nvSpPr>
        <p:spPr>
          <a:xfrm>
            <a:off x="428625" y="1364456"/>
            <a:ext cx="7144" cy="258748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8" name="Text 24"/>
          <p:cNvSpPr/>
          <p:nvPr/>
        </p:nvSpPr>
        <p:spPr>
          <a:xfrm>
            <a:off x="2405239" y="1435894"/>
            <a:ext cx="490351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400"/>
              </a:lnSpc>
              <a:buNone/>
            </a:pPr>
            <a:r>
              <a:rPr lang="en-US" sz="3077" b="1" dirty="0">
                <a:solidFill>
                  <a:srgbClr val="FFFFFF">
                    <a:alpha val="5000"/>
                  </a:srgbClr>
                </a:solidFill>
              </a:rPr>
              <a:t>01</a:t>
            </a:r>
            <a:endParaRPr lang="en-US" sz="3077" dirty="0"/>
          </a:p>
        </p:txBody>
      </p:sp>
      <p:sp>
        <p:nvSpPr>
          <p:cNvPr id="29" name="Shape 25"/>
          <p:cNvSpPr/>
          <p:nvPr/>
        </p:nvSpPr>
        <p:spPr>
          <a:xfrm>
            <a:off x="642938" y="1578769"/>
            <a:ext cx="428625" cy="428625"/>
          </a:xfrm>
          <a:prstGeom prst="ellipse">
            <a:avLst/>
          </a:prstGeom>
          <a:solidFill>
            <a:srgbClr val="CCFF00">
              <a:alpha val="10000"/>
            </a:srgbClr>
          </a:solidFill>
          <a:ln/>
        </p:spPr>
      </p:sp>
      <p:pic>
        <p:nvPicPr>
          <p:cNvPr id="3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8" y="1678781"/>
            <a:ext cx="200025" cy="228600"/>
          </a:xfrm>
          <a:prstGeom prst="rect">
            <a:avLst/>
          </a:prstGeom>
        </p:spPr>
      </p:pic>
      <p:sp>
        <p:nvSpPr>
          <p:cNvPr id="31" name="Text 26"/>
          <p:cNvSpPr/>
          <p:nvPr/>
        </p:nvSpPr>
        <p:spPr>
          <a:xfrm>
            <a:off x="642938" y="2150269"/>
            <a:ext cx="218121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CCFF00"/>
                </a:solidFill>
              </a:rPr>
              <a:t>Product Features</a:t>
            </a:r>
            <a:endParaRPr lang="en-US" sz="1193" dirty="0"/>
          </a:p>
        </p:txBody>
      </p:sp>
      <p:sp>
        <p:nvSpPr>
          <p:cNvPr id="32" name="Text 27"/>
          <p:cNvSpPr/>
          <p:nvPr/>
        </p:nvSpPr>
        <p:spPr>
          <a:xfrm>
            <a:off x="642938" y="2491383"/>
            <a:ext cx="2181216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CCCCCC"/>
                </a:solidFill>
              </a:rPr>
              <a:t>Descreva as características verbalmente. Fatos concretos sobre o produto.</a:t>
            </a:r>
            <a:endParaRPr lang="en-US" sz="942" dirty="0"/>
          </a:p>
        </p:txBody>
      </p:sp>
      <p:sp>
        <p:nvSpPr>
          <p:cNvPr id="33" name="Shape 28"/>
          <p:cNvSpPr/>
          <p:nvPr/>
        </p:nvSpPr>
        <p:spPr>
          <a:xfrm>
            <a:off x="3252778" y="1364456"/>
            <a:ext cx="2624128" cy="2587489"/>
          </a:xfrm>
          <a:prstGeom prst="rect">
            <a:avLst/>
          </a:prstGeom>
          <a:solidFill>
            <a:srgbClr val="FFFFFF">
              <a:alpha val="3000"/>
            </a:srgbClr>
          </a:solidFill>
          <a:ln/>
        </p:spPr>
      </p:sp>
      <p:sp>
        <p:nvSpPr>
          <p:cNvPr id="34" name="Shape 29"/>
          <p:cNvSpPr/>
          <p:nvPr/>
        </p:nvSpPr>
        <p:spPr>
          <a:xfrm>
            <a:off x="3252778" y="1364456"/>
            <a:ext cx="2624128" cy="28575"/>
          </a:xfrm>
          <a:prstGeom prst="rect">
            <a:avLst/>
          </a:prstGeom>
          <a:solidFill>
            <a:srgbClr val="9D00FF"/>
          </a:solidFill>
          <a:ln/>
        </p:spPr>
      </p:sp>
      <p:sp>
        <p:nvSpPr>
          <p:cNvPr id="35" name="Shape 30"/>
          <p:cNvSpPr/>
          <p:nvPr/>
        </p:nvSpPr>
        <p:spPr>
          <a:xfrm>
            <a:off x="5869763" y="1364456"/>
            <a:ext cx="7144" cy="258748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6" name="Shape 31"/>
          <p:cNvSpPr/>
          <p:nvPr/>
        </p:nvSpPr>
        <p:spPr>
          <a:xfrm>
            <a:off x="3252778" y="3944801"/>
            <a:ext cx="2624128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7" name="Shape 32"/>
          <p:cNvSpPr/>
          <p:nvPr/>
        </p:nvSpPr>
        <p:spPr>
          <a:xfrm>
            <a:off x="3252778" y="1364456"/>
            <a:ext cx="7144" cy="258748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8" name="Text 33"/>
          <p:cNvSpPr/>
          <p:nvPr/>
        </p:nvSpPr>
        <p:spPr>
          <a:xfrm>
            <a:off x="5238936" y="1435894"/>
            <a:ext cx="490351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400"/>
              </a:lnSpc>
              <a:buNone/>
            </a:pPr>
            <a:r>
              <a:rPr lang="en-US" sz="3077" b="1" dirty="0">
                <a:solidFill>
                  <a:srgbClr val="FFFFFF">
                    <a:alpha val="5000"/>
                  </a:srgbClr>
                </a:solidFill>
              </a:rPr>
              <a:t>02</a:t>
            </a:r>
            <a:endParaRPr lang="en-US" sz="3077" dirty="0"/>
          </a:p>
        </p:txBody>
      </p:sp>
      <p:sp>
        <p:nvSpPr>
          <p:cNvPr id="39" name="Shape 34"/>
          <p:cNvSpPr/>
          <p:nvPr/>
        </p:nvSpPr>
        <p:spPr>
          <a:xfrm>
            <a:off x="3471863" y="1578769"/>
            <a:ext cx="428625" cy="428625"/>
          </a:xfrm>
          <a:prstGeom prst="ellipse">
            <a:avLst/>
          </a:prstGeom>
          <a:solidFill>
            <a:srgbClr val="9D00FF">
              <a:alpha val="10000"/>
            </a:srgbClr>
          </a:solidFill>
          <a:ln/>
        </p:spPr>
      </p:sp>
      <p:pic>
        <p:nvPicPr>
          <p:cNvPr id="4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5" y="1678781"/>
            <a:ext cx="228600" cy="228600"/>
          </a:xfrm>
          <a:prstGeom prst="rect">
            <a:avLst/>
          </a:prstGeom>
        </p:spPr>
      </p:pic>
      <p:sp>
        <p:nvSpPr>
          <p:cNvPr id="41" name="Text 35"/>
          <p:cNvSpPr/>
          <p:nvPr/>
        </p:nvSpPr>
        <p:spPr>
          <a:xfrm>
            <a:off x="3471863" y="2150269"/>
            <a:ext cx="2185988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9D00FF"/>
                </a:solidFill>
              </a:rPr>
              <a:t>Benefits</a:t>
            </a:r>
            <a:endParaRPr lang="en-US" sz="1193" dirty="0"/>
          </a:p>
        </p:txBody>
      </p:sp>
      <p:sp>
        <p:nvSpPr>
          <p:cNvPr id="42" name="Text 36"/>
          <p:cNvSpPr/>
          <p:nvPr/>
        </p:nvSpPr>
        <p:spPr>
          <a:xfrm>
            <a:off x="3471863" y="2491383"/>
            <a:ext cx="2185988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CCCCCC"/>
                </a:solidFill>
              </a:rPr>
              <a:t>Explique como melhora a vida do cliente. Qual problema ele resolve?</a:t>
            </a:r>
            <a:endParaRPr lang="en-US" sz="942" dirty="0"/>
          </a:p>
        </p:txBody>
      </p:sp>
      <p:sp>
        <p:nvSpPr>
          <p:cNvPr id="43" name="Shape 37"/>
          <p:cNvSpPr/>
          <p:nvPr/>
        </p:nvSpPr>
        <p:spPr>
          <a:xfrm>
            <a:off x="6086475" y="1364456"/>
            <a:ext cx="2628900" cy="2587489"/>
          </a:xfrm>
          <a:prstGeom prst="rect">
            <a:avLst/>
          </a:prstGeom>
          <a:solidFill>
            <a:srgbClr val="FFFFFF">
              <a:alpha val="3000"/>
            </a:srgbClr>
          </a:solidFill>
          <a:ln/>
        </p:spPr>
      </p:sp>
      <p:sp>
        <p:nvSpPr>
          <p:cNvPr id="44" name="Shape 38"/>
          <p:cNvSpPr/>
          <p:nvPr/>
        </p:nvSpPr>
        <p:spPr>
          <a:xfrm>
            <a:off x="6086475" y="1364456"/>
            <a:ext cx="2628900" cy="28575"/>
          </a:xfrm>
          <a:prstGeom prst="rect">
            <a:avLst/>
          </a:prstGeom>
          <a:solidFill>
            <a:srgbClr val="00FFFF"/>
          </a:solidFill>
          <a:ln/>
        </p:spPr>
      </p:sp>
      <p:sp>
        <p:nvSpPr>
          <p:cNvPr id="45" name="Shape 39"/>
          <p:cNvSpPr/>
          <p:nvPr/>
        </p:nvSpPr>
        <p:spPr>
          <a:xfrm>
            <a:off x="8708231" y="1364456"/>
            <a:ext cx="7144" cy="258748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6" name="Shape 40"/>
          <p:cNvSpPr/>
          <p:nvPr/>
        </p:nvSpPr>
        <p:spPr>
          <a:xfrm>
            <a:off x="6086475" y="3944801"/>
            <a:ext cx="2628900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7" name="Shape 41"/>
          <p:cNvSpPr/>
          <p:nvPr/>
        </p:nvSpPr>
        <p:spPr>
          <a:xfrm>
            <a:off x="6086475" y="1364456"/>
            <a:ext cx="7144" cy="258748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8" name="Text 42"/>
          <p:cNvSpPr/>
          <p:nvPr/>
        </p:nvSpPr>
        <p:spPr>
          <a:xfrm>
            <a:off x="8082176" y="1435894"/>
            <a:ext cx="490351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400"/>
              </a:lnSpc>
              <a:buNone/>
            </a:pPr>
            <a:r>
              <a:rPr lang="en-US" sz="3077" b="1" dirty="0">
                <a:solidFill>
                  <a:srgbClr val="FFFFFF">
                    <a:alpha val="5000"/>
                  </a:srgbClr>
                </a:solidFill>
              </a:rPr>
              <a:t>03</a:t>
            </a:r>
            <a:endParaRPr lang="en-US" sz="3077" dirty="0"/>
          </a:p>
        </p:txBody>
      </p:sp>
      <p:sp>
        <p:nvSpPr>
          <p:cNvPr id="49" name="Shape 43"/>
          <p:cNvSpPr/>
          <p:nvPr/>
        </p:nvSpPr>
        <p:spPr>
          <a:xfrm>
            <a:off x="6310331" y="1578769"/>
            <a:ext cx="428625" cy="428625"/>
          </a:xfrm>
          <a:prstGeom prst="ellipse">
            <a:avLst/>
          </a:prstGeom>
          <a:solidFill>
            <a:srgbClr val="00FFFF">
              <a:alpha val="10000"/>
            </a:srgbClr>
          </a:solidFill>
          <a:ln/>
        </p:spPr>
      </p:sp>
      <p:pic>
        <p:nvPicPr>
          <p:cNvPr id="5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056" y="1678781"/>
            <a:ext cx="257175" cy="228600"/>
          </a:xfrm>
          <a:prstGeom prst="rect">
            <a:avLst/>
          </a:prstGeom>
        </p:spPr>
      </p:pic>
      <p:sp>
        <p:nvSpPr>
          <p:cNvPr id="51" name="Text 44"/>
          <p:cNvSpPr/>
          <p:nvPr/>
        </p:nvSpPr>
        <p:spPr>
          <a:xfrm>
            <a:off x="6310331" y="2150269"/>
            <a:ext cx="2190759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FFFF"/>
                </a:solidFill>
              </a:rPr>
              <a:t>Multi-Angle Demo</a:t>
            </a:r>
            <a:endParaRPr lang="en-US" sz="1193" dirty="0"/>
          </a:p>
        </p:txBody>
      </p:sp>
      <p:sp>
        <p:nvSpPr>
          <p:cNvPr id="52" name="Text 45"/>
          <p:cNvSpPr/>
          <p:nvPr/>
        </p:nvSpPr>
        <p:spPr>
          <a:xfrm>
            <a:off x="6310331" y="2491383"/>
            <a:ext cx="2190759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CCCCCC"/>
                </a:solidFill>
              </a:rPr>
              <a:t>Mostre o produto em uso. Close-ups, 360°, antes e depois.</a:t>
            </a:r>
            <a:endParaRPr lang="en-US" sz="942" dirty="0"/>
          </a:p>
        </p:txBody>
      </p:sp>
      <p:sp>
        <p:nvSpPr>
          <p:cNvPr id="53" name="Shape 46"/>
          <p:cNvSpPr/>
          <p:nvPr/>
        </p:nvSpPr>
        <p:spPr>
          <a:xfrm>
            <a:off x="428625" y="4237695"/>
            <a:ext cx="8286750" cy="620055"/>
          </a:xfrm>
          <a:prstGeom prst="rect">
            <a:avLst/>
          </a:prstGeom>
          <a:solidFill>
            <a:srgbClr val="111111"/>
          </a:solidFill>
          <a:ln w="9144">
            <a:solidFill>
              <a:srgbClr val="333333"/>
            </a:solidFill>
            <a:prstDash val="solid"/>
          </a:ln>
        </p:spPr>
      </p:sp>
      <p:sp>
        <p:nvSpPr>
          <p:cNvPr id="54" name="Shape 47"/>
          <p:cNvSpPr/>
          <p:nvPr/>
        </p:nvSpPr>
        <p:spPr>
          <a:xfrm>
            <a:off x="571500" y="4166257"/>
            <a:ext cx="887109" cy="116086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5" name="Text 48"/>
          <p:cNvSpPr/>
          <p:nvPr/>
        </p:nvSpPr>
        <p:spPr>
          <a:xfrm>
            <a:off x="571500" y="4166257"/>
            <a:ext cx="887109" cy="116086"/>
          </a:xfrm>
          <a:prstGeom prst="rect">
            <a:avLst/>
          </a:prstGeom>
          <a:noFill/>
          <a:ln/>
        </p:spPr>
        <p:txBody>
          <a:bodyPr wrap="none" lIns="85090" tIns="0" rIns="85090" bIns="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666666"/>
                </a:solidFill>
              </a:rPr>
              <a:t>EXEMPLO_PRÁTICO.sh</a:t>
            </a:r>
            <a:endParaRPr lang="en-US" sz="621" dirty="0"/>
          </a:p>
        </p:txBody>
      </p:sp>
      <p:sp>
        <p:nvSpPr>
          <p:cNvPr id="56" name="Text 49"/>
          <p:cNvSpPr/>
          <p:nvPr/>
        </p:nvSpPr>
        <p:spPr>
          <a:xfrm>
            <a:off x="571500" y="4477178"/>
            <a:ext cx="48945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CCFF00"/>
                </a:solidFill>
              </a:rPr>
              <a:t>&gt; INPUT:</a:t>
            </a:r>
            <a:endParaRPr lang="en-US" sz="784" dirty="0"/>
          </a:p>
        </p:txBody>
      </p:sp>
      <p:sp>
        <p:nvSpPr>
          <p:cNvPr id="57" name="Text 50"/>
          <p:cNvSpPr/>
          <p:nvPr/>
        </p:nvSpPr>
        <p:spPr>
          <a:xfrm>
            <a:off x="1203833" y="4394857"/>
            <a:ext cx="3373720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"Este bowl tem </a:t>
            </a:r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FF00"/>
                </a:solidFill>
              </a:rPr>
              <a:t>[fundo de silicone]</a:t>
            </a:r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 que </a:t>
            </a:r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9D00FF"/>
                </a:solidFill>
              </a:rPr>
              <a:t>[não balança na mesa]</a:t>
            </a:r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." </a:t>
            </a:r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
</a:t>
            </a:r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00FFFF"/>
                </a:solidFill>
              </a:rPr>
              <a:t>+ [Mostrar de 5 ângulos diferentes]</a:t>
            </a:r>
            <a:endParaRPr lang="en-US" sz="8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19300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185863"/>
            <a:ext cx="9144000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357188"/>
            <a:ext cx="328601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Hooks Validados </a:t>
            </a:r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
</a:t>
            </a:r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CCFF00"/>
                </a:solidFill>
              </a:rPr>
              <a:t>Pela TikTok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7030594" y="602754"/>
            <a:ext cx="168478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2" kern="0" dirty="0">
                <a:solidFill>
                  <a:srgbClr val="9D00FF"/>
                </a:solidFill>
              </a:rPr>
              <a:t>3 Técnicas Oficiais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535781" y="1491090"/>
            <a:ext cx="2500313" cy="2428875"/>
          </a:xfrm>
          <a:prstGeom prst="rect">
            <a:avLst/>
          </a:prstGeom>
          <a:solidFill>
            <a:srgbClr val="111111"/>
          </a:solidFill>
          <a:ln w="18288">
            <a:solidFill>
              <a:srgbClr val="33333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07219" y="1562528"/>
            <a:ext cx="32691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2016" b="1" dirty="0">
                <a:solidFill>
                  <a:srgbClr val="FFFFFF">
                    <a:alpha val="10000"/>
                  </a:srgbClr>
                </a:solidFill>
              </a:rPr>
              <a:t>01</a:t>
            </a:r>
            <a:endParaRPr lang="en-US" sz="2016" dirty="0"/>
          </a:p>
        </p:txBody>
      </p:sp>
      <p:sp>
        <p:nvSpPr>
          <p:cNvPr id="9" name="Shape 6"/>
          <p:cNvSpPr/>
          <p:nvPr/>
        </p:nvSpPr>
        <p:spPr>
          <a:xfrm rot="-300000">
            <a:off x="841987" y="2291190"/>
            <a:ext cx="1887900" cy="828675"/>
          </a:xfrm>
          <a:prstGeom prst="rect">
            <a:avLst/>
          </a:prstGeom>
          <a:solidFill>
            <a:srgbClr val="CCFF00"/>
          </a:solidFill>
          <a:ln/>
        </p:spPr>
      </p:sp>
      <p:sp>
        <p:nvSpPr>
          <p:cNvPr id="10" name="Text 7"/>
          <p:cNvSpPr/>
          <p:nvPr/>
        </p:nvSpPr>
        <p:spPr>
          <a:xfrm rot="-300000">
            <a:off x="841986" y="2291190"/>
            <a:ext cx="1887903" cy="828675"/>
          </a:xfrm>
          <a:prstGeom prst="rect">
            <a:avLst/>
          </a:prstGeom>
          <a:noFill/>
          <a:ln/>
        </p:spPr>
        <p:txBody>
          <a:bodyPr wrap="square" lIns="170053" tIns="85090" rIns="170053" bIns="8509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pPr algn="ctr" indent="0" marL="0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P</a:t>
            </a:r>
            <a:pPr algn="ctr" indent="0" marL="0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A</a:t>
            </a:r>
            <a:pPr algn="ctr" indent="0" marL="0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R</a:t>
            </a:r>
            <a:pPr algn="ctr" indent="0" marL="0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E!</a:t>
            </a:r>
            <a:pPr algn="ctr" indent="0" marL="0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
</a:t>
            </a:r>
            <a:pPr algn="ctr" indent="0" marL="0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V</a:t>
            </a:r>
            <a:pPr algn="ctr" indent="0" marL="0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O</a:t>
            </a:r>
            <a:pPr algn="ctr" indent="0" marL="0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C</a:t>
            </a:r>
            <a:pPr algn="ctr" indent="0" marL="0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Ê</a:t>
            </a:r>
            <a:pPr algn="ctr" indent="0" marL="0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 </a:t>
            </a:r>
            <a:pPr algn="ctr" indent="0" marL="0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P</a:t>
            </a:r>
            <a:pPr algn="ctr" indent="0" marL="0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R</a:t>
            </a:r>
            <a:pPr algn="ctr" indent="0" marL="0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E</a:t>
            </a:r>
            <a:pPr algn="ctr" indent="0" marL="0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C</a:t>
            </a:r>
            <a:pPr algn="ctr" indent="0" marL="0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I</a:t>
            </a:r>
            <a:pPr algn="ctr" indent="0" marL="0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S</a:t>
            </a:r>
            <a:pPr algn="ctr" indent="0" marL="0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A</a:t>
            </a:r>
            <a:pPr algn="ctr" indent="0" marL="0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
</a:t>
            </a:r>
            <a:pPr algn="ctr" indent="0" marL="0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D</a:t>
            </a:r>
            <a:pPr algn="ctr" indent="0" marL="0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I</a:t>
            </a:r>
            <a:pPr algn="ctr" indent="0" marL="0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S</a:t>
            </a:r>
            <a:pPr algn="ctr" indent="0" marL="0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S</a:t>
            </a:r>
            <a:pPr algn="ctr" indent="0" marL="0">
              <a:lnSpc>
                <a:spcPts val="18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O!</a:t>
            </a:r>
            <a:endParaRPr lang="en-US" sz="1602" dirty="0"/>
          </a:p>
        </p:txBody>
      </p:sp>
      <p:sp>
        <p:nvSpPr>
          <p:cNvPr id="11" name="Text 8"/>
          <p:cNvSpPr/>
          <p:nvPr/>
        </p:nvSpPr>
        <p:spPr>
          <a:xfrm>
            <a:off x="535781" y="4212859"/>
            <a:ext cx="2500313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CCFF00"/>
                </a:solidFill>
              </a:rPr>
              <a:t>Textos em Overlay</a:t>
            </a:r>
            <a:endParaRPr lang="en-US" sz="1193" dirty="0"/>
          </a:p>
        </p:txBody>
      </p:sp>
      <p:sp>
        <p:nvSpPr>
          <p:cNvPr id="12" name="Text 9"/>
          <p:cNvSpPr/>
          <p:nvPr/>
        </p:nvSpPr>
        <p:spPr>
          <a:xfrm>
            <a:off x="535781" y="4518254"/>
            <a:ext cx="2500313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Use frases curtas e impactantes sobre o vídeo para interromper o scroll.</a:t>
            </a:r>
            <a:endParaRPr lang="en-US" sz="834" dirty="0"/>
          </a:p>
        </p:txBody>
      </p:sp>
      <p:sp>
        <p:nvSpPr>
          <p:cNvPr id="13" name="Shape 10"/>
          <p:cNvSpPr/>
          <p:nvPr/>
        </p:nvSpPr>
        <p:spPr>
          <a:xfrm>
            <a:off x="3321844" y="1491090"/>
            <a:ext cx="2500313" cy="2428875"/>
          </a:xfrm>
          <a:prstGeom prst="rect">
            <a:avLst/>
          </a:prstGeom>
          <a:solidFill>
            <a:srgbClr val="111111"/>
          </a:solidFill>
          <a:ln w="18288">
            <a:solidFill>
              <a:srgbClr val="333333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3393281" y="1562528"/>
            <a:ext cx="32691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2016" b="1" dirty="0">
                <a:solidFill>
                  <a:srgbClr val="FFFFFF">
                    <a:alpha val="10000"/>
                  </a:srgbClr>
                </a:solidFill>
              </a:rPr>
              <a:t>02</a:t>
            </a:r>
            <a:endParaRPr lang="en-US" sz="2016" dirty="0"/>
          </a:p>
        </p:txBody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531" y="2419778"/>
            <a:ext cx="642938" cy="571500"/>
          </a:xfrm>
          <a:prstGeom prst="rect">
            <a:avLst/>
          </a:prstGeom>
        </p:spPr>
      </p:pic>
      <p:sp>
        <p:nvSpPr>
          <p:cNvPr id="16" name="Shape 12"/>
          <p:cNvSpPr/>
          <p:nvPr/>
        </p:nvSpPr>
        <p:spPr>
          <a:xfrm>
            <a:off x="3464719" y="3427047"/>
            <a:ext cx="1028337" cy="207169"/>
          </a:xfrm>
          <a:prstGeom prst="rect">
            <a:avLst/>
          </a:prstGeom>
          <a:solidFill>
            <a:srgbClr val="000000">
              <a:alpha val="70000"/>
            </a:srgbClr>
          </a:solidFill>
          <a:ln/>
        </p:spPr>
      </p:sp>
      <p:sp>
        <p:nvSpPr>
          <p:cNvPr id="17" name="Shape 13"/>
          <p:cNvSpPr/>
          <p:nvPr/>
        </p:nvSpPr>
        <p:spPr>
          <a:xfrm>
            <a:off x="3464719" y="3427047"/>
            <a:ext cx="21431" cy="207169"/>
          </a:xfrm>
          <a:prstGeom prst="rect">
            <a:avLst/>
          </a:prstGeom>
          <a:solidFill>
            <a:srgbClr val="00FFFF"/>
          </a:solidFill>
          <a:ln/>
        </p:spPr>
      </p:sp>
      <p:sp>
        <p:nvSpPr>
          <p:cNvPr id="18" name="Text 14"/>
          <p:cNvSpPr/>
          <p:nvPr/>
        </p:nvSpPr>
        <p:spPr>
          <a:xfrm>
            <a:off x="3464719" y="3427047"/>
            <a:ext cx="1028337" cy="207169"/>
          </a:xfrm>
          <a:prstGeom prst="rect">
            <a:avLst/>
          </a:prstGeom>
          <a:noFill/>
          <a:ln/>
        </p:spPr>
        <p:txBody>
          <a:bodyPr wrap="square" lIns="85090" tIns="42545" rIns="85090" bIns="42545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FFFFFF"/>
                </a:solidFill>
              </a:rPr>
              <a:t>RESULTADO FINAL</a:t>
            </a:r>
            <a:endParaRPr lang="en-US" sz="727" dirty="0"/>
          </a:p>
        </p:txBody>
      </p:sp>
      <p:sp>
        <p:nvSpPr>
          <p:cNvPr id="19" name="Text 15"/>
          <p:cNvSpPr/>
          <p:nvPr/>
        </p:nvSpPr>
        <p:spPr>
          <a:xfrm>
            <a:off x="3321844" y="4212859"/>
            <a:ext cx="2500313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CCFF00"/>
                </a:solidFill>
              </a:rPr>
              <a:t>Resultado Primeiro</a:t>
            </a:r>
            <a:endParaRPr lang="en-US" sz="1193" dirty="0"/>
          </a:p>
        </p:txBody>
      </p:sp>
      <p:sp>
        <p:nvSpPr>
          <p:cNvPr id="20" name="Text 16"/>
          <p:cNvSpPr/>
          <p:nvPr/>
        </p:nvSpPr>
        <p:spPr>
          <a:xfrm>
            <a:off x="3321844" y="4518254"/>
            <a:ext cx="2500313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Comece mostrando o "WOW" final, depois explique como chegou lá.</a:t>
            </a:r>
            <a:endParaRPr lang="en-US" sz="834" dirty="0"/>
          </a:p>
        </p:txBody>
      </p:sp>
      <p:sp>
        <p:nvSpPr>
          <p:cNvPr id="21" name="Shape 17"/>
          <p:cNvSpPr/>
          <p:nvPr/>
        </p:nvSpPr>
        <p:spPr>
          <a:xfrm>
            <a:off x="6107906" y="1491090"/>
            <a:ext cx="2500313" cy="2428875"/>
          </a:xfrm>
          <a:prstGeom prst="rect">
            <a:avLst/>
          </a:prstGeom>
          <a:solidFill>
            <a:srgbClr val="111111"/>
          </a:solidFill>
          <a:ln w="18288">
            <a:solidFill>
              <a:srgbClr val="333333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6179344" y="1562528"/>
            <a:ext cx="32691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2016" b="1" dirty="0">
                <a:solidFill>
                  <a:srgbClr val="FFFFFF">
                    <a:alpha val="10000"/>
                  </a:srgbClr>
                </a:solidFill>
              </a:rPr>
              <a:t>03</a:t>
            </a:r>
            <a:endParaRPr lang="en-US" sz="2016" dirty="0"/>
          </a:p>
        </p:txBody>
      </p:sp>
      <p:sp>
        <p:nvSpPr>
          <p:cNvPr id="23" name="Shape 19"/>
          <p:cNvSpPr/>
          <p:nvPr/>
        </p:nvSpPr>
        <p:spPr>
          <a:xfrm>
            <a:off x="6357938" y="2279777"/>
            <a:ext cx="2000250" cy="85150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4" name="Text 20"/>
          <p:cNvSpPr/>
          <p:nvPr/>
        </p:nvSpPr>
        <p:spPr>
          <a:xfrm>
            <a:off x="6357938" y="2279777"/>
            <a:ext cx="2000250" cy="851502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193" b="1" dirty="0">
                <a:solidFill>
                  <a:srgbClr val="000000"/>
                </a:solidFill>
              </a:rPr>
              <a:t>"Encontrei o </a:t>
            </a:r>
            <a:pPr algn="l" indent="0" marL="0">
              <a:lnSpc>
                <a:spcPts val="1500"/>
              </a:lnSpc>
              <a:buNone/>
            </a:pPr>
            <a:r>
              <a:rPr lang="en-US" sz="1193" b="1" dirty="0">
                <a:solidFill>
                  <a:srgbClr val="000000"/>
                </a:solidFill>
              </a:rPr>
              <a:t>produto que </a:t>
            </a:r>
            <a:pPr algn="l" indent="0" marL="0">
              <a:lnSpc>
                <a:spcPts val="1500"/>
              </a:lnSpc>
              <a:buNone/>
            </a:pPr>
            <a:r>
              <a:rPr lang="en-US" sz="1193" b="1" dirty="0">
                <a:solidFill>
                  <a:srgbClr val="000000"/>
                </a:solidFill>
              </a:rPr>
              <a:t>muda tudo..."</a:t>
            </a:r>
            <a:endParaRPr lang="en-US" sz="1193" dirty="0"/>
          </a:p>
        </p:txBody>
      </p:sp>
      <p:sp>
        <p:nvSpPr>
          <p:cNvPr id="25" name="Text 21"/>
          <p:cNvSpPr/>
          <p:nvPr/>
        </p:nvSpPr>
        <p:spPr>
          <a:xfrm>
            <a:off x="6107906" y="4212859"/>
            <a:ext cx="2500313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CCFF00"/>
                </a:solidFill>
              </a:rPr>
              <a:t>Declaração Ousada</a:t>
            </a:r>
            <a:endParaRPr lang="en-US" sz="1193" dirty="0"/>
          </a:p>
        </p:txBody>
      </p:sp>
      <p:sp>
        <p:nvSpPr>
          <p:cNvPr id="26" name="Text 22"/>
          <p:cNvSpPr/>
          <p:nvPr/>
        </p:nvSpPr>
        <p:spPr>
          <a:xfrm>
            <a:off x="6107906" y="4518254"/>
            <a:ext cx="2500313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Faça uma afirmação forte e intrigante logo nos primeiros segundos.</a:t>
            </a:r>
            <a:endParaRPr lang="en-US" sz="8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010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842963"/>
            <a:ext cx="9144000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357188"/>
            <a:ext cx="4887051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Os 5 Gatilhos </a:t>
            </a:r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CCFF00"/>
                </a:solidFill>
              </a:rPr>
              <a:t>Emocionais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6501957" y="431304"/>
            <a:ext cx="221341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2" kern="0" dirty="0">
                <a:solidFill>
                  <a:srgbClr val="9D00FF"/>
                </a:solidFill>
              </a:rPr>
              <a:t>Viralização Intencional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128713"/>
            <a:ext cx="2619356" cy="1757363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CCFF0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28625" y="1128713"/>
            <a:ext cx="2605041" cy="28575"/>
          </a:xfrm>
          <a:prstGeom prst="rect">
            <a:avLst/>
          </a:prstGeom>
          <a:solidFill>
            <a:srgbClr val="CCFF00"/>
          </a:solidFill>
          <a:ln/>
        </p:spPr>
      </p:sp>
      <p:sp>
        <p:nvSpPr>
          <p:cNvPr id="9" name="Text 6"/>
          <p:cNvSpPr/>
          <p:nvPr/>
        </p:nvSpPr>
        <p:spPr>
          <a:xfrm>
            <a:off x="2613915" y="1200150"/>
            <a:ext cx="32691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2016" b="1" dirty="0">
                <a:solidFill>
                  <a:srgbClr val="FFFFFF">
                    <a:alpha val="5000"/>
                  </a:srgbClr>
                </a:solidFill>
              </a:rPr>
              <a:t>01</a:t>
            </a:r>
            <a:endParaRPr lang="en-US" sz="2016" dirty="0"/>
          </a:p>
        </p:txBody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" y="1487156"/>
            <a:ext cx="2262169" cy="22860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07219" y="1822912"/>
            <a:ext cx="2262169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CCFF00"/>
                </a:solidFill>
              </a:rPr>
              <a:t>Surpresa</a:t>
            </a:r>
            <a:endParaRPr lang="en-US" sz="1397" dirty="0"/>
          </a:p>
        </p:txBody>
      </p:sp>
      <p:sp>
        <p:nvSpPr>
          <p:cNvPr id="12" name="Text 8"/>
          <p:cNvSpPr/>
          <p:nvPr/>
        </p:nvSpPr>
        <p:spPr>
          <a:xfrm>
            <a:off x="607219" y="2167598"/>
            <a:ext cx="2262169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CCCCCC"/>
                </a:solidFill>
              </a:rPr>
              <a:t>Apresente algo inesperado ou chocante para quebrar o padrão.</a:t>
            </a:r>
            <a:endParaRPr lang="en-US" sz="942" dirty="0"/>
          </a:p>
        </p:txBody>
      </p:sp>
      <p:sp>
        <p:nvSpPr>
          <p:cNvPr id="13" name="Shape 9"/>
          <p:cNvSpPr/>
          <p:nvPr/>
        </p:nvSpPr>
        <p:spPr>
          <a:xfrm>
            <a:off x="3262294" y="1128713"/>
            <a:ext cx="2619384" cy="1757363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9D00FF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3262294" y="1128713"/>
            <a:ext cx="2605097" cy="28575"/>
          </a:xfrm>
          <a:prstGeom prst="rect">
            <a:avLst/>
          </a:prstGeom>
          <a:solidFill>
            <a:srgbClr val="9D00FF"/>
          </a:solidFill>
          <a:ln/>
        </p:spPr>
      </p:sp>
      <p:sp>
        <p:nvSpPr>
          <p:cNvPr id="15" name="Text 11"/>
          <p:cNvSpPr/>
          <p:nvPr/>
        </p:nvSpPr>
        <p:spPr>
          <a:xfrm>
            <a:off x="5447612" y="1200150"/>
            <a:ext cx="32691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2016" b="1" dirty="0">
                <a:solidFill>
                  <a:srgbClr val="FFFFFF">
                    <a:alpha val="5000"/>
                  </a:srgbClr>
                </a:solidFill>
              </a:rPr>
              <a:t>02</a:t>
            </a:r>
            <a:endParaRPr lang="en-US" sz="2016" dirty="0"/>
          </a:p>
        </p:txBody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888" y="1487156"/>
            <a:ext cx="2262197" cy="22860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3440888" y="1822912"/>
            <a:ext cx="2262197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9D00FF"/>
                </a:solidFill>
              </a:rPr>
              <a:t>Validação</a:t>
            </a:r>
            <a:endParaRPr lang="en-US" sz="1397" dirty="0"/>
          </a:p>
        </p:txBody>
      </p:sp>
      <p:sp>
        <p:nvSpPr>
          <p:cNvPr id="18" name="Text 13"/>
          <p:cNvSpPr/>
          <p:nvPr/>
        </p:nvSpPr>
        <p:spPr>
          <a:xfrm>
            <a:off x="3440888" y="2167598"/>
            <a:ext cx="2262197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CCCCCC"/>
                </a:solidFill>
              </a:rPr>
              <a:t>Confirme uma crença ou sentimento que a audiência já possui.</a:t>
            </a:r>
            <a:endParaRPr lang="en-US" sz="942" dirty="0"/>
          </a:p>
        </p:txBody>
      </p:sp>
      <p:sp>
        <p:nvSpPr>
          <p:cNvPr id="19" name="Shape 14"/>
          <p:cNvSpPr/>
          <p:nvPr/>
        </p:nvSpPr>
        <p:spPr>
          <a:xfrm>
            <a:off x="6095991" y="1128713"/>
            <a:ext cx="2619356" cy="1757363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00FFFF"/>
            </a:solidFill>
            <a:prstDash val="solid"/>
          </a:ln>
        </p:spPr>
      </p:sp>
      <p:sp>
        <p:nvSpPr>
          <p:cNvPr id="20" name="Shape 15"/>
          <p:cNvSpPr/>
          <p:nvPr/>
        </p:nvSpPr>
        <p:spPr>
          <a:xfrm>
            <a:off x="6095991" y="1128713"/>
            <a:ext cx="2605041" cy="28575"/>
          </a:xfrm>
          <a:prstGeom prst="rect">
            <a:avLst/>
          </a:prstGeom>
          <a:solidFill>
            <a:srgbClr val="00FFFF"/>
          </a:solidFill>
          <a:ln/>
        </p:spPr>
      </p:sp>
      <p:sp>
        <p:nvSpPr>
          <p:cNvPr id="21" name="Text 16"/>
          <p:cNvSpPr/>
          <p:nvPr/>
        </p:nvSpPr>
        <p:spPr>
          <a:xfrm>
            <a:off x="8281281" y="1200150"/>
            <a:ext cx="32691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2016" b="1" dirty="0">
                <a:solidFill>
                  <a:srgbClr val="FFFFFF">
                    <a:alpha val="5000"/>
                  </a:srgbClr>
                </a:solidFill>
              </a:rPr>
              <a:t>03</a:t>
            </a:r>
            <a:endParaRPr lang="en-US" sz="2016" dirty="0"/>
          </a:p>
        </p:txBody>
      </p:sp>
      <p:pic>
        <p:nvPicPr>
          <p:cNvPr id="2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584" y="1487156"/>
            <a:ext cx="2262169" cy="228600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6274584" y="1822912"/>
            <a:ext cx="2262169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00FFFF"/>
                </a:solidFill>
              </a:rPr>
              <a:t>Desafio</a:t>
            </a:r>
            <a:endParaRPr lang="en-US" sz="1397" dirty="0"/>
          </a:p>
        </p:txBody>
      </p:sp>
      <p:sp>
        <p:nvSpPr>
          <p:cNvPr id="24" name="Text 18"/>
          <p:cNvSpPr/>
          <p:nvPr/>
        </p:nvSpPr>
        <p:spPr>
          <a:xfrm>
            <a:off x="6274584" y="2167598"/>
            <a:ext cx="2262169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CCCCCC"/>
                </a:solidFill>
              </a:rPr>
              <a:t>Incentive a participação ou prove que algo é possível.</a:t>
            </a:r>
            <a:endParaRPr lang="en-US" sz="942" dirty="0"/>
          </a:p>
        </p:txBody>
      </p:sp>
      <p:sp>
        <p:nvSpPr>
          <p:cNvPr id="25" name="Shape 19"/>
          <p:cNvSpPr/>
          <p:nvPr/>
        </p:nvSpPr>
        <p:spPr>
          <a:xfrm>
            <a:off x="428625" y="3100388"/>
            <a:ext cx="2619356" cy="1757363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FF00FF"/>
            </a:solidFill>
            <a:prstDash val="solid"/>
          </a:ln>
        </p:spPr>
      </p:sp>
      <p:sp>
        <p:nvSpPr>
          <p:cNvPr id="26" name="Shape 20"/>
          <p:cNvSpPr/>
          <p:nvPr/>
        </p:nvSpPr>
        <p:spPr>
          <a:xfrm>
            <a:off x="428625" y="3100388"/>
            <a:ext cx="2605041" cy="28575"/>
          </a:xfrm>
          <a:prstGeom prst="rect">
            <a:avLst/>
          </a:prstGeom>
          <a:solidFill>
            <a:srgbClr val="FF00FF"/>
          </a:solidFill>
          <a:ln/>
        </p:spPr>
      </p:sp>
      <p:sp>
        <p:nvSpPr>
          <p:cNvPr id="27" name="Text 21"/>
          <p:cNvSpPr/>
          <p:nvPr/>
        </p:nvSpPr>
        <p:spPr>
          <a:xfrm>
            <a:off x="2613915" y="3171825"/>
            <a:ext cx="32691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2016" b="1" dirty="0">
                <a:solidFill>
                  <a:srgbClr val="FFFFFF">
                    <a:alpha val="5000"/>
                  </a:srgbClr>
                </a:solidFill>
              </a:rPr>
              <a:t>04</a:t>
            </a:r>
            <a:endParaRPr lang="en-US" sz="2016" dirty="0"/>
          </a:p>
        </p:txBody>
      </p:sp>
      <p:pic>
        <p:nvPicPr>
          <p:cNvPr id="2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" y="3458831"/>
            <a:ext cx="2262169" cy="228600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607219" y="3794587"/>
            <a:ext cx="2262169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00FF"/>
                </a:solidFill>
              </a:rPr>
              <a:t>Nostalgia</a:t>
            </a:r>
            <a:endParaRPr lang="en-US" sz="1397" dirty="0"/>
          </a:p>
        </p:txBody>
      </p:sp>
      <p:sp>
        <p:nvSpPr>
          <p:cNvPr id="30" name="Text 23"/>
          <p:cNvSpPr/>
          <p:nvPr/>
        </p:nvSpPr>
        <p:spPr>
          <a:xfrm>
            <a:off x="607219" y="4139273"/>
            <a:ext cx="2262169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CCCCCC"/>
                </a:solidFill>
              </a:rPr>
              <a:t>Evoke memórias e sentimentos positivos do passado.</a:t>
            </a:r>
            <a:endParaRPr lang="en-US" sz="942" dirty="0"/>
          </a:p>
        </p:txBody>
      </p:sp>
      <p:sp>
        <p:nvSpPr>
          <p:cNvPr id="31" name="Shape 24"/>
          <p:cNvSpPr/>
          <p:nvPr/>
        </p:nvSpPr>
        <p:spPr>
          <a:xfrm>
            <a:off x="3262294" y="3100388"/>
            <a:ext cx="2619384" cy="1757363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FFFFFF"/>
            </a:solidFill>
            <a:prstDash val="solid"/>
          </a:ln>
        </p:spPr>
      </p:sp>
      <p:sp>
        <p:nvSpPr>
          <p:cNvPr id="32" name="Shape 25"/>
          <p:cNvSpPr/>
          <p:nvPr/>
        </p:nvSpPr>
        <p:spPr>
          <a:xfrm>
            <a:off x="3262294" y="3100388"/>
            <a:ext cx="2605097" cy="2857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3" name="Text 26"/>
          <p:cNvSpPr/>
          <p:nvPr/>
        </p:nvSpPr>
        <p:spPr>
          <a:xfrm>
            <a:off x="5447612" y="3171825"/>
            <a:ext cx="32691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2016" b="1" dirty="0">
                <a:solidFill>
                  <a:srgbClr val="FFFFFF">
                    <a:alpha val="5000"/>
                  </a:srgbClr>
                </a:solidFill>
              </a:rPr>
              <a:t>05</a:t>
            </a:r>
            <a:endParaRPr lang="en-US" sz="2016" dirty="0"/>
          </a:p>
        </p:txBody>
      </p:sp>
      <p:pic>
        <p:nvPicPr>
          <p:cNvPr id="3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0888" y="3458831"/>
            <a:ext cx="2262197" cy="228600"/>
          </a:xfrm>
          <a:prstGeom prst="rect">
            <a:avLst/>
          </a:prstGeom>
        </p:spPr>
      </p:pic>
      <p:sp>
        <p:nvSpPr>
          <p:cNvPr id="35" name="Text 27"/>
          <p:cNvSpPr/>
          <p:nvPr/>
        </p:nvSpPr>
        <p:spPr>
          <a:xfrm>
            <a:off x="3440888" y="3794587"/>
            <a:ext cx="2262197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Aspiração</a:t>
            </a:r>
            <a:endParaRPr lang="en-US" sz="1397" dirty="0"/>
          </a:p>
        </p:txBody>
      </p:sp>
      <p:sp>
        <p:nvSpPr>
          <p:cNvPr id="36" name="Text 28"/>
          <p:cNvSpPr/>
          <p:nvPr/>
        </p:nvSpPr>
        <p:spPr>
          <a:xfrm>
            <a:off x="3440888" y="4139273"/>
            <a:ext cx="2262197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CCCCCC"/>
                </a:solidFill>
              </a:rPr>
              <a:t>Mostre um resultado, transformação ou estilo de vida desejável.</a:t>
            </a:r>
            <a:endParaRPr lang="en-US" sz="942" dirty="0"/>
          </a:p>
        </p:txBody>
      </p:sp>
      <p:sp>
        <p:nvSpPr>
          <p:cNvPr id="37" name="Shape 29"/>
          <p:cNvSpPr/>
          <p:nvPr/>
        </p:nvSpPr>
        <p:spPr>
          <a:xfrm>
            <a:off x="6095991" y="3100388"/>
            <a:ext cx="2619356" cy="1757363"/>
          </a:xfrm>
          <a:prstGeom prst="rect">
            <a:avLst/>
          </a:prstGeom>
          <a:solidFill>
            <a:srgbClr val="111111"/>
          </a:solidFill>
          <a:ln w="9144">
            <a:solidFill>
              <a:srgbClr val="333333"/>
            </a:solidFill>
            <a:prstDash val="solid"/>
          </a:ln>
        </p:spPr>
      </p:sp>
      <p:sp>
        <p:nvSpPr>
          <p:cNvPr id="38" name="Text 30"/>
          <p:cNvSpPr/>
          <p:nvPr/>
        </p:nvSpPr>
        <p:spPr>
          <a:xfrm>
            <a:off x="6238866" y="3475434"/>
            <a:ext cx="2333606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&gt; SYSTEM_INSIGHT</a:t>
            </a:r>
            <a:endParaRPr lang="en-US" sz="727" dirty="0"/>
          </a:p>
        </p:txBody>
      </p:sp>
      <p:sp>
        <p:nvSpPr>
          <p:cNvPr id="39" name="Text 31"/>
          <p:cNvSpPr/>
          <p:nvPr/>
        </p:nvSpPr>
        <p:spPr>
          <a:xfrm>
            <a:off x="6238866" y="3682603"/>
            <a:ext cx="2333606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Quando o conteúdo mira </a:t>
            </a:r>
            <a:pPr algn="l" indent="0" marL="0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CCFF00"/>
                </a:solidFill>
              </a:rPr>
              <a:t>deliberadamente</a:t>
            </a:r>
            <a:pPr algn="l" indent="0" marL="0">
              <a:lnSpc>
                <a:spcPts val="16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 um gatilho, as </a:t>
            </a:r>
            <a:pPr algn="l" indent="0" marL="0">
              <a:lnSpc>
                <a:spcPts val="16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taxas de compartilhamento </a:t>
            </a:r>
            <a:pPr algn="l" indent="0" marL="0">
              <a:lnSpc>
                <a:spcPts val="16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aumentam drasticamente.</a:t>
            </a:r>
            <a:endParaRPr lang="en-US" sz="10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13585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121569"/>
            <a:ext cx="9144000" cy="1428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428625" y="357188"/>
            <a:ext cx="740969" cy="207169"/>
          </a:xfrm>
          <a:prstGeom prst="rect">
            <a:avLst/>
          </a:prstGeom>
          <a:solidFill>
            <a:srgbClr val="CCFF00"/>
          </a:solidFill>
          <a:ln/>
        </p:spPr>
      </p:sp>
      <p:sp>
        <p:nvSpPr>
          <p:cNvPr id="6" name="Text 3"/>
          <p:cNvSpPr/>
          <p:nvPr/>
        </p:nvSpPr>
        <p:spPr>
          <a:xfrm>
            <a:off x="428625" y="357188"/>
            <a:ext cx="740969" cy="207169"/>
          </a:xfrm>
          <a:prstGeom prst="rect">
            <a:avLst/>
          </a:prstGeom>
          <a:noFill/>
          <a:ln/>
        </p:spPr>
        <p:txBody>
          <a:bodyPr wrap="square" lIns="85090" tIns="42545" rIns="85090" bIns="42545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000000"/>
                </a:solidFill>
              </a:rPr>
              <a:t>MÓDULO 04</a:t>
            </a:r>
            <a:endParaRPr lang="en-US" sz="683" dirty="0"/>
          </a:p>
        </p:txBody>
      </p:sp>
      <p:sp>
        <p:nvSpPr>
          <p:cNvPr id="7" name="Text 4"/>
          <p:cNvSpPr/>
          <p:nvPr/>
        </p:nvSpPr>
        <p:spPr>
          <a:xfrm>
            <a:off x="428625" y="635794"/>
            <a:ext cx="3180755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Produto e Preço</a:t>
            </a:r>
            <a:endParaRPr lang="en-US" sz="2436" dirty="0"/>
          </a:p>
        </p:txBody>
      </p:sp>
      <p:sp>
        <p:nvSpPr>
          <p:cNvPr id="8" name="Text 5"/>
          <p:cNvSpPr/>
          <p:nvPr/>
        </p:nvSpPr>
        <p:spPr>
          <a:xfrm>
            <a:off x="7112998" y="744736"/>
            <a:ext cx="1602377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r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9D00FF"/>
                </a:solidFill>
              </a:rPr>
              <a:t>Estratégia de Venda</a:t>
            </a:r>
            <a:endParaRPr lang="en-US" sz="1269" dirty="0"/>
          </a:p>
        </p:txBody>
      </p:sp>
      <p:sp>
        <p:nvSpPr>
          <p:cNvPr id="9" name="Shape 6"/>
          <p:cNvSpPr/>
          <p:nvPr/>
        </p:nvSpPr>
        <p:spPr>
          <a:xfrm>
            <a:off x="428625" y="1422890"/>
            <a:ext cx="3438739" cy="996888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428625" y="1430034"/>
            <a:ext cx="28575" cy="982600"/>
          </a:xfrm>
          <a:prstGeom prst="rect">
            <a:avLst/>
          </a:prstGeom>
          <a:solidFill>
            <a:srgbClr val="00FFFF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608" y="1572909"/>
            <a:ext cx="192881" cy="17145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607219" y="1608627"/>
            <a:ext cx="308155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Novidade Vence</a:t>
            </a:r>
            <a:endParaRPr lang="en-US" sz="1193" dirty="0"/>
          </a:p>
        </p:txBody>
      </p:sp>
      <p:sp>
        <p:nvSpPr>
          <p:cNvPr id="13" name="Text 9"/>
          <p:cNvSpPr/>
          <p:nvPr/>
        </p:nvSpPr>
        <p:spPr>
          <a:xfrm>
            <a:off x="607219" y="1914023"/>
            <a:ext cx="3081551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O feed busca o novo. Produtos novos, sazonais ou de nicho superam best-sellers antigos.</a:t>
            </a:r>
            <a:endParaRPr lang="en-US" sz="834" dirty="0"/>
          </a:p>
        </p:txBody>
      </p:sp>
      <p:sp>
        <p:nvSpPr>
          <p:cNvPr id="14" name="Shape 10"/>
          <p:cNvSpPr/>
          <p:nvPr/>
        </p:nvSpPr>
        <p:spPr>
          <a:xfrm>
            <a:off x="428625" y="2626947"/>
            <a:ext cx="3438739" cy="996888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428625" y="2634090"/>
            <a:ext cx="28575" cy="982600"/>
          </a:xfrm>
          <a:prstGeom prst="rect">
            <a:avLst/>
          </a:prstGeom>
          <a:solidFill>
            <a:srgbClr val="CCFF00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901" y="2776965"/>
            <a:ext cx="128588" cy="17145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607219" y="2812684"/>
            <a:ext cx="308155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Sweet Spot</a:t>
            </a:r>
            <a:endParaRPr lang="en-US" sz="1193" dirty="0"/>
          </a:p>
        </p:txBody>
      </p:sp>
      <p:sp>
        <p:nvSpPr>
          <p:cNvPr id="18" name="Text 13"/>
          <p:cNvSpPr/>
          <p:nvPr/>
        </p:nvSpPr>
        <p:spPr>
          <a:xfrm>
            <a:off x="607219" y="3118079"/>
            <a:ext cx="3081551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Preço ideal: </a:t>
            </a:r>
            <a:pPr algn="l" indent="0" marL="0">
              <a:lnSpc>
                <a:spcPts val="1300"/>
              </a:lnSpc>
              <a:buNone/>
            </a:pPr>
            <a:r>
              <a:rPr lang="en-US" sz="784" b="1" dirty="0">
                <a:solidFill>
                  <a:srgbClr val="CCFF00"/>
                </a:solidFill>
              </a:rPr>
              <a:t>$20 - $30</a:t>
            </a:r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. </a:t>
            </a:r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
</a:t>
            </a:r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 Capitaliza a compra por impulso imediata.</a:t>
            </a:r>
            <a:endParaRPr lang="en-US" sz="834" dirty="0"/>
          </a:p>
        </p:txBody>
      </p:sp>
      <p:sp>
        <p:nvSpPr>
          <p:cNvPr id="19" name="Shape 14"/>
          <p:cNvSpPr/>
          <p:nvPr/>
        </p:nvSpPr>
        <p:spPr>
          <a:xfrm>
            <a:off x="428625" y="3831003"/>
            <a:ext cx="3438739" cy="996888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20" name="Shape 15"/>
          <p:cNvSpPr/>
          <p:nvPr/>
        </p:nvSpPr>
        <p:spPr>
          <a:xfrm>
            <a:off x="428625" y="3838147"/>
            <a:ext cx="28575" cy="982600"/>
          </a:xfrm>
          <a:prstGeom prst="rect">
            <a:avLst/>
          </a:prstGeom>
          <a:solidFill>
            <a:srgbClr val="9D00FF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176" y="3981022"/>
            <a:ext cx="214313" cy="171450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607219" y="4016741"/>
            <a:ext cx="308155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Fulfillment Rápido</a:t>
            </a:r>
            <a:endParaRPr lang="en-US" sz="1193" dirty="0"/>
          </a:p>
        </p:txBody>
      </p:sp>
      <p:sp>
        <p:nvSpPr>
          <p:cNvPr id="23" name="Text 17"/>
          <p:cNvSpPr/>
          <p:nvPr/>
        </p:nvSpPr>
        <p:spPr>
          <a:xfrm>
            <a:off x="607219" y="4322136"/>
            <a:ext cx="3081551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Envio em </a:t>
            </a:r>
            <a:pPr algn="l" indent="0" marL="0">
              <a:lnSpc>
                <a:spcPts val="1300"/>
              </a:lnSpc>
              <a:buNone/>
            </a:pPr>
            <a:r>
              <a:rPr lang="en-US" sz="784" b="1" dirty="0">
                <a:solidFill>
                  <a:srgbClr val="CCFF00"/>
                </a:solidFill>
              </a:rPr>
              <a:t>1-2 dias</a:t>
            </a:r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 é crucial para sustentar o impulso </a:t>
            </a:r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gerado pelo vídeo.</a:t>
            </a:r>
            <a:endParaRPr lang="en-US" sz="834" dirty="0"/>
          </a:p>
        </p:txBody>
      </p:sp>
      <p:sp>
        <p:nvSpPr>
          <p:cNvPr id="24" name="Text 18"/>
          <p:cNvSpPr/>
          <p:nvPr/>
        </p:nvSpPr>
        <p:spPr>
          <a:xfrm>
            <a:off x="4588883" y="1407319"/>
            <a:ext cx="236801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9D00FF"/>
                </a:solidFill>
              </a:rPr>
              <a:t>Curva de Conversão por Preço</a:t>
            </a:r>
            <a:endParaRPr lang="en-US" sz="1050" dirty="0"/>
          </a:p>
        </p:txBody>
      </p:sp>
      <p:sp>
        <p:nvSpPr>
          <p:cNvPr id="25" name="Shape 19"/>
          <p:cNvSpPr/>
          <p:nvPr/>
        </p:nvSpPr>
        <p:spPr>
          <a:xfrm>
            <a:off x="5909960" y="1550194"/>
            <a:ext cx="1198559" cy="292894"/>
          </a:xfrm>
          <a:prstGeom prst="rect">
            <a:avLst/>
          </a:prstGeom>
          <a:solidFill>
            <a:srgbClr val="000000">
              <a:alpha val="80000"/>
            </a:srgbClr>
          </a:solidFill>
          <a:ln w="9144">
            <a:solidFill>
              <a:srgbClr val="CCFF00"/>
            </a:solidFill>
            <a:prstDash val="solid"/>
          </a:ln>
        </p:spPr>
      </p:sp>
      <p:sp>
        <p:nvSpPr>
          <p:cNvPr id="26" name="Shape 20"/>
          <p:cNvSpPr/>
          <p:nvPr/>
        </p:nvSpPr>
        <p:spPr>
          <a:xfrm>
            <a:off x="6509198" y="1828800"/>
            <a:ext cx="7144" cy="357188"/>
          </a:xfrm>
          <a:prstGeom prst="rect">
            <a:avLst/>
          </a:prstGeom>
          <a:solidFill>
            <a:srgbClr val="CCFF00"/>
          </a:solidFill>
          <a:ln/>
        </p:spPr>
      </p:sp>
      <p:sp>
        <p:nvSpPr>
          <p:cNvPr id="27" name="Text 21"/>
          <p:cNvSpPr/>
          <p:nvPr/>
        </p:nvSpPr>
        <p:spPr>
          <a:xfrm>
            <a:off x="5909960" y="1550194"/>
            <a:ext cx="1198559" cy="292894"/>
          </a:xfrm>
          <a:prstGeom prst="rect">
            <a:avLst/>
          </a:prstGeom>
          <a:noFill/>
          <a:ln/>
        </p:spPr>
        <p:txBody>
          <a:bodyPr wrap="square" lIns="170053" tIns="85090" rIns="170053" bIns="8509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CCFF00"/>
                </a:solidFill>
              </a:rPr>
              <a:t>Zona de Impulso</a:t>
            </a:r>
            <a:endParaRPr lang="en-US" sz="727" dirty="0"/>
          </a:p>
        </p:txBody>
      </p:sp>
      <p:sp>
        <p:nvSpPr>
          <p:cNvPr id="28" name="Text 22"/>
          <p:cNvSpPr/>
          <p:nvPr/>
        </p:nvSpPr>
        <p:spPr>
          <a:xfrm>
            <a:off x="4829482" y="4545211"/>
            <a:ext cx="26152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&lt;$10</a:t>
            </a:r>
            <a:endParaRPr lang="en-US" sz="834" dirty="0"/>
          </a:p>
        </p:txBody>
      </p:sp>
      <p:sp>
        <p:nvSpPr>
          <p:cNvPr id="29" name="Text 23"/>
          <p:cNvSpPr/>
          <p:nvPr/>
        </p:nvSpPr>
        <p:spPr>
          <a:xfrm>
            <a:off x="5624308" y="4545211"/>
            <a:ext cx="363717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$10-20</a:t>
            </a:r>
            <a:endParaRPr lang="en-US" sz="834" dirty="0"/>
          </a:p>
        </p:txBody>
      </p:sp>
      <p:sp>
        <p:nvSpPr>
          <p:cNvPr id="30" name="Shape 24"/>
          <p:cNvSpPr/>
          <p:nvPr/>
        </p:nvSpPr>
        <p:spPr>
          <a:xfrm>
            <a:off x="6341027" y="4173736"/>
            <a:ext cx="622092" cy="178594"/>
          </a:xfrm>
          <a:prstGeom prst="rect">
            <a:avLst/>
          </a:prstGeom>
          <a:solidFill>
            <a:srgbClr val="000000">
              <a:alpha val="80000"/>
            </a:srgbClr>
          </a:solidFill>
          <a:ln w="9144">
            <a:solidFill>
              <a:srgbClr val="CCFF00"/>
            </a:solidFill>
            <a:prstDash val="solid"/>
          </a:ln>
        </p:spPr>
      </p:sp>
      <p:sp>
        <p:nvSpPr>
          <p:cNvPr id="31" name="Text 25"/>
          <p:cNvSpPr/>
          <p:nvPr/>
        </p:nvSpPr>
        <p:spPr>
          <a:xfrm>
            <a:off x="6341027" y="4173736"/>
            <a:ext cx="622092" cy="178594"/>
          </a:xfrm>
          <a:prstGeom prst="rect">
            <a:avLst/>
          </a:prstGeom>
          <a:noFill/>
          <a:ln/>
        </p:spPr>
        <p:txBody>
          <a:bodyPr wrap="none" lIns="42545" tIns="17018" rIns="42545" bIns="17018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CCFF00"/>
                </a:solidFill>
              </a:rPr>
              <a:t>MAX CONV.</a:t>
            </a:r>
            <a:endParaRPr lang="en-US" sz="727" dirty="0"/>
          </a:p>
        </p:txBody>
      </p:sp>
      <p:sp>
        <p:nvSpPr>
          <p:cNvPr id="32" name="Text 26"/>
          <p:cNvSpPr/>
          <p:nvPr/>
        </p:nvSpPr>
        <p:spPr>
          <a:xfrm>
            <a:off x="6470228" y="4545211"/>
            <a:ext cx="363717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CCFF00"/>
                </a:solidFill>
              </a:rPr>
              <a:t>$20-30</a:t>
            </a:r>
            <a:endParaRPr lang="en-US" sz="784" dirty="0"/>
          </a:p>
        </p:txBody>
      </p:sp>
      <p:sp>
        <p:nvSpPr>
          <p:cNvPr id="33" name="Text 27"/>
          <p:cNvSpPr/>
          <p:nvPr/>
        </p:nvSpPr>
        <p:spPr>
          <a:xfrm>
            <a:off x="7316149" y="4545211"/>
            <a:ext cx="363717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$30-50</a:t>
            </a:r>
            <a:endParaRPr lang="en-US" sz="834" dirty="0"/>
          </a:p>
        </p:txBody>
      </p:sp>
      <p:sp>
        <p:nvSpPr>
          <p:cNvPr id="34" name="Text 28"/>
          <p:cNvSpPr/>
          <p:nvPr/>
        </p:nvSpPr>
        <p:spPr>
          <a:xfrm>
            <a:off x="8213164" y="4545211"/>
            <a:ext cx="26152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$50+</a:t>
            </a:r>
            <a:endParaRPr lang="en-US" sz="8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010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842963"/>
            <a:ext cx="9144000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357188"/>
            <a:ext cx="2812154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Volume é </a:t>
            </a:r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CCFF00"/>
                </a:solidFill>
              </a:rPr>
              <a:t>Tudo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5488242" y="431304"/>
            <a:ext cx="322713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2" kern="0" dirty="0">
                <a:solidFill>
                  <a:srgbClr val="9D00FF"/>
                </a:solidFill>
              </a:rPr>
              <a:t>Correlação Linear: Vídeos x Receita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600075" y="1578769"/>
            <a:ext cx="3400425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294" b="1" dirty="0">
                <a:solidFill>
                  <a:srgbClr val="CCFF00"/>
                </a:solidFill>
              </a:rPr>
              <a:t>200-300</a:t>
            </a:r>
            <a:endParaRPr lang="en-US" sz="3294" dirty="0"/>
          </a:p>
        </p:txBody>
      </p:sp>
      <p:sp>
        <p:nvSpPr>
          <p:cNvPr id="8" name="Text 5"/>
          <p:cNvSpPr/>
          <p:nvPr/>
        </p:nvSpPr>
        <p:spPr>
          <a:xfrm>
            <a:off x="600075" y="2071688"/>
            <a:ext cx="340042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Vídeos / Mês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600075" y="2302073"/>
            <a:ext cx="340042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Benchmark para ter uma chance real de sucesso.</a:t>
            </a:r>
            <a:endParaRPr lang="en-US" sz="834" dirty="0"/>
          </a:p>
        </p:txBody>
      </p:sp>
      <p:sp>
        <p:nvSpPr>
          <p:cNvPr id="10" name="Text 7"/>
          <p:cNvSpPr/>
          <p:nvPr/>
        </p:nvSpPr>
        <p:spPr>
          <a:xfrm>
            <a:off x="600075" y="2743200"/>
            <a:ext cx="3400425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294" b="1" dirty="0">
                <a:solidFill>
                  <a:srgbClr val="9D00FF"/>
                </a:solidFill>
              </a:rPr>
              <a:t>1.000+</a:t>
            </a:r>
            <a:endParaRPr lang="en-US" sz="3294" dirty="0"/>
          </a:p>
        </p:txBody>
      </p:sp>
      <p:sp>
        <p:nvSpPr>
          <p:cNvPr id="11" name="Text 8"/>
          <p:cNvSpPr/>
          <p:nvPr/>
        </p:nvSpPr>
        <p:spPr>
          <a:xfrm>
            <a:off x="600075" y="3236119"/>
            <a:ext cx="340042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Vídeos / Mês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600075" y="3466505"/>
            <a:ext cx="340042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Marcas gerando $1 Milhão/mês em receita.</a:t>
            </a:r>
            <a:endParaRPr lang="en-US" sz="834" dirty="0"/>
          </a:p>
        </p:txBody>
      </p:sp>
      <p:sp>
        <p:nvSpPr>
          <p:cNvPr id="13" name="Shape 10"/>
          <p:cNvSpPr/>
          <p:nvPr/>
        </p:nvSpPr>
        <p:spPr>
          <a:xfrm>
            <a:off x="428625" y="3907631"/>
            <a:ext cx="3571875" cy="500063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28625" y="3907631"/>
            <a:ext cx="3571875" cy="500063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AAAAAA"/>
                </a:solidFill>
              </a:rPr>
              <a:t>&gt; REALITY_CHECK: Criadores postam 10 vídeos/dia. A competição é feroz.</a:t>
            </a:r>
            <a:endParaRPr lang="en-US" sz="727" dirty="0"/>
          </a:p>
        </p:txBody>
      </p:sp>
      <p:sp>
        <p:nvSpPr>
          <p:cNvPr id="15" name="Text 12"/>
          <p:cNvSpPr/>
          <p:nvPr/>
        </p:nvSpPr>
        <p:spPr>
          <a:xfrm>
            <a:off x="4429125" y="1409105"/>
            <a:ext cx="428625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CCFF00"/>
                </a:solidFill>
              </a:rPr>
              <a:t>GMV (RECEITA)</a:t>
            </a:r>
            <a:endParaRPr lang="en-US" sz="834" dirty="0"/>
          </a:p>
        </p:txBody>
      </p:sp>
      <p:sp>
        <p:nvSpPr>
          <p:cNvPr id="16" name="Shape 13"/>
          <p:cNvSpPr/>
          <p:nvPr/>
        </p:nvSpPr>
        <p:spPr>
          <a:xfrm>
            <a:off x="4429125" y="1564481"/>
            <a:ext cx="4286250" cy="2857500"/>
          </a:xfrm>
          <a:prstGeom prst="rect">
            <a:avLst/>
          </a:prstGeom>
          <a:solidFill>
            <a:srgbClr val="FFFFFF">
              <a:alpha val="2000"/>
            </a:srgbClr>
          </a:solidFill>
          <a:ln/>
        </p:spPr>
      </p:sp>
      <p:sp>
        <p:nvSpPr>
          <p:cNvPr id="17" name="Shape 14"/>
          <p:cNvSpPr/>
          <p:nvPr/>
        </p:nvSpPr>
        <p:spPr>
          <a:xfrm>
            <a:off x="4429125" y="4407694"/>
            <a:ext cx="4286250" cy="1428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8" name="Shape 15"/>
          <p:cNvSpPr/>
          <p:nvPr/>
        </p:nvSpPr>
        <p:spPr>
          <a:xfrm>
            <a:off x="4429125" y="1564481"/>
            <a:ext cx="14288" cy="28575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9" name="Shape 16"/>
          <p:cNvSpPr/>
          <p:nvPr/>
        </p:nvSpPr>
        <p:spPr>
          <a:xfrm>
            <a:off x="5140877" y="3606701"/>
            <a:ext cx="719621" cy="201811"/>
          </a:xfrm>
          <a:prstGeom prst="rect">
            <a:avLst/>
          </a:prstGeom>
          <a:solidFill>
            <a:srgbClr val="000000"/>
          </a:solidFill>
          <a:ln w="9144">
            <a:solidFill>
              <a:srgbClr val="CCFF00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5140877" y="3606701"/>
            <a:ext cx="719621" cy="201811"/>
          </a:xfrm>
          <a:prstGeom prst="rect">
            <a:avLst/>
          </a:prstGeom>
          <a:noFill/>
          <a:ln/>
        </p:spPr>
        <p:txBody>
          <a:bodyPr wrap="square" lIns="85090" tIns="42545" rIns="85090" bIns="42545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CCFF00"/>
                </a:solidFill>
              </a:rPr>
              <a:t>CHANCE REAL</a:t>
            </a:r>
            <a:endParaRPr lang="en-US" sz="621" dirty="0"/>
          </a:p>
        </p:txBody>
      </p:sp>
      <p:sp>
        <p:nvSpPr>
          <p:cNvPr id="21" name="Shape 18"/>
          <p:cNvSpPr/>
          <p:nvPr/>
        </p:nvSpPr>
        <p:spPr>
          <a:xfrm>
            <a:off x="7781469" y="1892201"/>
            <a:ext cx="581937" cy="201811"/>
          </a:xfrm>
          <a:prstGeom prst="rect">
            <a:avLst/>
          </a:prstGeom>
          <a:solidFill>
            <a:srgbClr val="000000"/>
          </a:solidFill>
          <a:ln w="9144">
            <a:solidFill>
              <a:srgbClr val="9D00FF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7781469" y="1892201"/>
            <a:ext cx="581937" cy="201811"/>
          </a:xfrm>
          <a:prstGeom prst="rect">
            <a:avLst/>
          </a:prstGeom>
          <a:noFill/>
          <a:ln/>
        </p:spPr>
        <p:txBody>
          <a:bodyPr wrap="square" lIns="85090" tIns="42545" rIns="85090" bIns="42545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9D00FF"/>
                </a:solidFill>
              </a:rPr>
              <a:t>$1M / MÊS</a:t>
            </a:r>
            <a:endParaRPr lang="en-US" sz="621" dirty="0"/>
          </a:p>
        </p:txBody>
      </p:sp>
      <p:sp>
        <p:nvSpPr>
          <p:cNvPr id="23" name="Text 20"/>
          <p:cNvSpPr/>
          <p:nvPr/>
        </p:nvSpPr>
        <p:spPr>
          <a:xfrm>
            <a:off x="4429125" y="4421981"/>
            <a:ext cx="428625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CCFF00"/>
                </a:solidFill>
              </a:rPr>
              <a:t>VOLUME DE VÍDEOS</a:t>
            </a:r>
            <a:endParaRPr lang="en-US" sz="8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100138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092994"/>
            <a:ext cx="9144000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428625" y="357188"/>
            <a:ext cx="741052" cy="221456"/>
          </a:xfrm>
          <a:prstGeom prst="rect">
            <a:avLst/>
          </a:prstGeom>
          <a:solidFill>
            <a:srgbClr val="CCFF00">
              <a:alpha val="10000"/>
            </a:srgbClr>
          </a:solidFill>
          <a:ln w="9144">
            <a:solidFill>
              <a:srgbClr val="CCFF0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28625" y="357188"/>
            <a:ext cx="741052" cy="221456"/>
          </a:xfrm>
          <a:prstGeom prst="rect">
            <a:avLst/>
          </a:prstGeom>
          <a:noFill/>
          <a:ln/>
        </p:spPr>
        <p:txBody>
          <a:bodyPr wrap="square" lIns="85090" tIns="42545" rIns="85090" bIns="42545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CCFF00"/>
                </a:solidFill>
              </a:rPr>
              <a:t>MÓDULO 05</a:t>
            </a:r>
            <a:endParaRPr lang="en-US" sz="727" dirty="0"/>
          </a:p>
        </p:txBody>
      </p:sp>
      <p:sp>
        <p:nvSpPr>
          <p:cNvPr id="7" name="Text 4"/>
          <p:cNvSpPr/>
          <p:nvPr/>
        </p:nvSpPr>
        <p:spPr>
          <a:xfrm>
            <a:off x="428625" y="635794"/>
            <a:ext cx="4192739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2121" b="1" dirty="0">
                <a:solidFill>
                  <a:srgbClr val="FFFFFF"/>
                </a:solidFill>
              </a:rPr>
              <a:t>Parcerias com Criadores</a:t>
            </a:r>
            <a:endParaRPr lang="en-US" sz="2121" dirty="0"/>
          </a:p>
        </p:txBody>
      </p:sp>
      <p:sp>
        <p:nvSpPr>
          <p:cNvPr id="8" name="Text 5"/>
          <p:cNvSpPr/>
          <p:nvPr/>
        </p:nvSpPr>
        <p:spPr>
          <a:xfrm>
            <a:off x="6673741" y="357188"/>
            <a:ext cx="2041634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9D00FF"/>
                </a:solidFill>
              </a:rPr>
              <a:t>Seguidores vs. Receita</a:t>
            </a:r>
            <a:endParaRPr lang="en-US" sz="1269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395710"/>
            <a:ext cx="171450" cy="17145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71513" y="1364456"/>
            <a:ext cx="1925743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FFFFFF"/>
                </a:solidFill>
              </a:rPr>
              <a:t>O Platô de Performance</a:t>
            </a:r>
            <a:endParaRPr lang="en-US" sz="1269" dirty="0"/>
          </a:p>
        </p:txBody>
      </p:sp>
      <p:sp>
        <p:nvSpPr>
          <p:cNvPr id="11" name="Shape 7"/>
          <p:cNvSpPr/>
          <p:nvPr/>
        </p:nvSpPr>
        <p:spPr>
          <a:xfrm>
            <a:off x="428625" y="1741289"/>
            <a:ext cx="4714875" cy="2143125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 rot="-5400000">
            <a:off x="924083" y="2320686"/>
            <a:ext cx="703380" cy="11608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888888"/>
                </a:solidFill>
              </a:rPr>
              <a:t>Receita por Vídeo</a:t>
            </a:r>
            <a:endParaRPr lang="en-US" sz="621" dirty="0"/>
          </a:p>
        </p:txBody>
      </p:sp>
      <p:sp>
        <p:nvSpPr>
          <p:cNvPr id="13" name="Text 9"/>
          <p:cNvSpPr/>
          <p:nvPr/>
        </p:nvSpPr>
        <p:spPr>
          <a:xfrm>
            <a:off x="1747010" y="3487936"/>
            <a:ext cx="526461" cy="3107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CCFF00"/>
                </a:solidFill>
              </a:rPr>
              <a:t>50K</a:t>
            </a:r>
            <a:pPr algn="ctr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CCFF00"/>
                </a:solidFill>
              </a:rPr>
              <a:t>
</a:t>
            </a:r>
            <a:pPr algn="ctr" indent="0" marL="0">
              <a:lnSpc>
                <a:spcPts val="1100"/>
              </a:lnSpc>
              <a:buNone/>
            </a:pPr>
            <a:r>
              <a:rPr lang="en-US" sz="621" dirty="0">
                <a:solidFill>
                  <a:srgbClr val="AAAAAA"/>
                </a:solidFill>
              </a:rPr>
              <a:t>SEGUIDORES</a:t>
            </a:r>
            <a:endParaRPr lang="en-US" sz="784" dirty="0"/>
          </a:p>
        </p:txBody>
      </p:sp>
      <p:sp>
        <p:nvSpPr>
          <p:cNvPr id="14" name="Text 10"/>
          <p:cNvSpPr/>
          <p:nvPr/>
        </p:nvSpPr>
        <p:spPr>
          <a:xfrm>
            <a:off x="428625" y="4027289"/>
            <a:ext cx="4714875" cy="54005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85" b="1" dirty="0">
                <a:solidFill>
                  <a:srgbClr val="CCFF00"/>
                </a:solidFill>
              </a:rPr>
              <a:t>50k Seguidores = 1M Seguidores.</a:t>
            </a:r>
            <a:pPr algn="l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CCCCCC"/>
                </a:solidFill>
              </a:rPr>
              <a:t>
</a:t>
            </a:r>
            <a:pPr algn="l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CCCCCC"/>
                </a:solidFill>
              </a:rPr>
              <a:t> A performance de vendas tende a estabilizar após a marca de 50k. Não pague </a:t>
            </a:r>
            <a:pPr algn="l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CCCCCC"/>
                </a:solidFill>
              </a:rPr>
              <a:t>extra por vaidade métrica.</a:t>
            </a:r>
            <a:endParaRPr lang="en-US" sz="885" dirty="0"/>
          </a:p>
        </p:txBody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5" y="1395710"/>
            <a:ext cx="214313" cy="17145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5857875" y="1364456"/>
            <a:ext cx="152558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FFFFFF"/>
                </a:solidFill>
              </a:rPr>
              <a:t>Princípio de Pareto</a:t>
            </a:r>
            <a:endParaRPr lang="en-US" sz="1269" dirty="0"/>
          </a:p>
        </p:txBody>
      </p:sp>
      <p:sp>
        <p:nvSpPr>
          <p:cNvPr id="17" name="Shape 12"/>
          <p:cNvSpPr/>
          <p:nvPr/>
        </p:nvSpPr>
        <p:spPr>
          <a:xfrm>
            <a:off x="5572125" y="1741289"/>
            <a:ext cx="3143250" cy="2143125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18" name="Shape 13"/>
          <p:cNvSpPr/>
          <p:nvPr/>
        </p:nvSpPr>
        <p:spPr>
          <a:xfrm>
            <a:off x="5715000" y="3312914"/>
            <a:ext cx="1357313" cy="185738"/>
          </a:xfrm>
          <a:prstGeom prst="rect">
            <a:avLst/>
          </a:prstGeom>
          <a:solidFill>
            <a:srgbClr val="555555"/>
          </a:solidFill>
          <a:ln w="9144">
            <a:solidFill>
              <a:srgbClr val="777777"/>
            </a:solidFill>
            <a:prstDash val="solid"/>
          </a:ln>
        </p:spPr>
      </p:sp>
      <p:sp>
        <p:nvSpPr>
          <p:cNvPr id="19" name="Text 14"/>
          <p:cNvSpPr/>
          <p:nvPr/>
        </p:nvSpPr>
        <p:spPr>
          <a:xfrm>
            <a:off x="6159894" y="3249513"/>
            <a:ext cx="467497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FFFF"/>
                </a:solidFill>
              </a:rPr>
              <a:t>10%</a:t>
            </a:r>
            <a:endParaRPr lang="en-US" sz="1602" dirty="0"/>
          </a:p>
        </p:txBody>
      </p:sp>
      <p:sp>
        <p:nvSpPr>
          <p:cNvPr id="20" name="Text 15"/>
          <p:cNvSpPr/>
          <p:nvPr/>
        </p:nvSpPr>
        <p:spPr>
          <a:xfrm>
            <a:off x="6120101" y="3605808"/>
            <a:ext cx="547083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AAAAAA"/>
                </a:solidFill>
              </a:rPr>
              <a:t>Criadores</a:t>
            </a:r>
            <a:endParaRPr lang="en-US" sz="727" dirty="0"/>
          </a:p>
        </p:txBody>
      </p:sp>
      <p:sp>
        <p:nvSpPr>
          <p:cNvPr id="21" name="Shape 16"/>
          <p:cNvSpPr/>
          <p:nvPr/>
        </p:nvSpPr>
        <p:spPr>
          <a:xfrm>
            <a:off x="7215188" y="1884164"/>
            <a:ext cx="1357313" cy="1614488"/>
          </a:xfrm>
          <a:prstGeom prst="rect">
            <a:avLst/>
          </a:prstGeom>
          <a:solidFill>
            <a:srgbClr val="9D00FF"/>
          </a:solidFill>
          <a:ln w="9144">
            <a:solidFill>
              <a:srgbClr val="CCFF00"/>
            </a:solidFill>
            <a:prstDash val="solid"/>
          </a:ln>
        </p:spPr>
      </p:sp>
      <p:sp>
        <p:nvSpPr>
          <p:cNvPr id="22" name="Text 17"/>
          <p:cNvSpPr/>
          <p:nvPr/>
        </p:nvSpPr>
        <p:spPr>
          <a:xfrm>
            <a:off x="7660081" y="2535138"/>
            <a:ext cx="467497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FFFF"/>
                </a:solidFill>
              </a:rPr>
              <a:t>90%</a:t>
            </a:r>
            <a:endParaRPr lang="en-US" sz="1602" dirty="0"/>
          </a:p>
        </p:txBody>
      </p:sp>
      <p:sp>
        <p:nvSpPr>
          <p:cNvPr id="23" name="Text 18"/>
          <p:cNvSpPr/>
          <p:nvPr/>
        </p:nvSpPr>
        <p:spPr>
          <a:xfrm>
            <a:off x="7702302" y="3605808"/>
            <a:ext cx="383056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CCFF00"/>
                </a:solidFill>
              </a:rPr>
              <a:t>Receita</a:t>
            </a:r>
            <a:endParaRPr lang="en-US" sz="727" dirty="0"/>
          </a:p>
        </p:txBody>
      </p:sp>
      <p:sp>
        <p:nvSpPr>
          <p:cNvPr id="24" name="Shape 19"/>
          <p:cNvSpPr/>
          <p:nvPr/>
        </p:nvSpPr>
        <p:spPr>
          <a:xfrm>
            <a:off x="428625" y="4457700"/>
            <a:ext cx="8286750" cy="400050"/>
          </a:xfrm>
          <a:prstGeom prst="rect">
            <a:avLst/>
          </a:prstGeom>
          <a:solidFill>
            <a:srgbClr val="FF0000">
              <a:alpha val="10000"/>
            </a:srgbClr>
          </a:solidFill>
          <a:ln w="9144">
            <a:solidFill>
              <a:srgbClr val="FF0000"/>
            </a:solidFill>
            <a:prstDash val="solid"/>
          </a:ln>
        </p:spPr>
      </p:sp>
      <p:pic>
        <p:nvPicPr>
          <p:cNvPr id="2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579144"/>
            <a:ext cx="171450" cy="171450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885825" y="4597003"/>
            <a:ext cx="4336173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FFCCCC"/>
                </a:solidFill>
              </a:rPr>
              <a:t>WARNING: Afiliados que pedem </a:t>
            </a:r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FF0000"/>
                </a:solidFill>
              </a:rPr>
              <a:t>4+ amostras</a:t>
            </a:r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FFCCCC"/>
                </a:solidFill>
              </a:rPr>
              <a:t> raramente geram vendas. (Taxa de risco: ALTA)</a:t>
            </a:r>
            <a:endParaRPr lang="en-US" sz="7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010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842963"/>
            <a:ext cx="9144000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357188"/>
            <a:ext cx="4752268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Recrutamento em </a:t>
            </a:r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CCFF00"/>
                </a:solidFill>
              </a:rPr>
              <a:t>Escala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7353179" y="431304"/>
            <a:ext cx="136219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9D00FF"/>
                </a:solidFill>
              </a:rPr>
              <a:t>O FUNIL DE VENDAS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935956"/>
            <a:ext cx="3857625" cy="571500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55555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674428" y="1999357"/>
            <a:ext cx="136599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Outreach (Contato)</a:t>
            </a:r>
            <a:endParaRPr lang="en-US" sz="942" dirty="0"/>
          </a:p>
        </p:txBody>
      </p:sp>
      <p:sp>
        <p:nvSpPr>
          <p:cNvPr id="9" name="Text 6"/>
          <p:cNvSpPr/>
          <p:nvPr/>
        </p:nvSpPr>
        <p:spPr>
          <a:xfrm>
            <a:off x="1778794" y="2210098"/>
            <a:ext cx="1157288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888888"/>
                </a:solidFill>
              </a:rPr>
              <a:t>100 Criadores</a:t>
            </a:r>
            <a:endParaRPr lang="en-US" sz="1193" dirty="0"/>
          </a:p>
        </p:txBody>
      </p:sp>
      <p:sp>
        <p:nvSpPr>
          <p:cNvPr id="10" name="Shape 7"/>
          <p:cNvSpPr/>
          <p:nvPr/>
        </p:nvSpPr>
        <p:spPr>
          <a:xfrm>
            <a:off x="1200150" y="2707481"/>
            <a:ext cx="2314575" cy="571500"/>
          </a:xfrm>
          <a:prstGeom prst="rect">
            <a:avLst/>
          </a:prstGeom>
          <a:solidFill>
            <a:srgbClr val="9D00FF">
              <a:alpha val="10000"/>
            </a:srgbClr>
          </a:solidFill>
          <a:ln w="9144">
            <a:solidFill>
              <a:srgbClr val="9D00F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014342" y="2770882"/>
            <a:ext cx="68616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Respostas</a:t>
            </a:r>
            <a:endParaRPr lang="en-US" sz="942" dirty="0"/>
          </a:p>
        </p:txBody>
      </p:sp>
      <p:sp>
        <p:nvSpPr>
          <p:cNvPr id="12" name="Text 9"/>
          <p:cNvSpPr/>
          <p:nvPr/>
        </p:nvSpPr>
        <p:spPr>
          <a:xfrm>
            <a:off x="1657573" y="2981623"/>
            <a:ext cx="1399729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9D00FF"/>
                </a:solidFill>
              </a:rPr>
              <a:t>10 - 20 Criadores</a:t>
            </a:r>
            <a:endParaRPr lang="en-US" sz="1193" dirty="0"/>
          </a:p>
        </p:txBody>
      </p:sp>
      <p:sp>
        <p:nvSpPr>
          <p:cNvPr id="13" name="Shape 10"/>
          <p:cNvSpPr/>
          <p:nvPr/>
        </p:nvSpPr>
        <p:spPr>
          <a:xfrm>
            <a:off x="1778794" y="3479006"/>
            <a:ext cx="1157288" cy="571500"/>
          </a:xfrm>
          <a:prstGeom prst="rect">
            <a:avLst/>
          </a:prstGeom>
          <a:solidFill>
            <a:srgbClr val="CCFF00">
              <a:alpha val="10000"/>
            </a:srgbClr>
          </a:solidFill>
          <a:ln w="9144">
            <a:solidFill>
              <a:srgbClr val="CCFF0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782952" y="3542407"/>
            <a:ext cx="114894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Vídeos Postados</a:t>
            </a:r>
            <a:endParaRPr lang="en-US" sz="942" dirty="0"/>
          </a:p>
        </p:txBody>
      </p:sp>
      <p:sp>
        <p:nvSpPr>
          <p:cNvPr id="15" name="Text 12"/>
          <p:cNvSpPr/>
          <p:nvPr/>
        </p:nvSpPr>
        <p:spPr>
          <a:xfrm>
            <a:off x="1882434" y="3753148"/>
            <a:ext cx="950007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CCFF00"/>
                </a:solidFill>
              </a:rPr>
              <a:t>1 - 5 Vídeos</a:t>
            </a:r>
            <a:endParaRPr lang="en-US" sz="1193" dirty="0"/>
          </a:p>
        </p:txBody>
      </p:sp>
      <p:sp>
        <p:nvSpPr>
          <p:cNvPr id="16" name="Text 13"/>
          <p:cNvSpPr/>
          <p:nvPr/>
        </p:nvSpPr>
        <p:spPr>
          <a:xfrm>
            <a:off x="4857750" y="1227330"/>
            <a:ext cx="3857625" cy="273248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486" dirty="0">
                <a:solidFill>
                  <a:srgbClr val="FFFFFF"/>
                </a:solidFill>
              </a:rPr>
              <a:t>Além da Comissão</a:t>
            </a:r>
            <a:endParaRPr lang="en-US" sz="1486" dirty="0"/>
          </a:p>
        </p:txBody>
      </p:sp>
      <p:sp>
        <p:nvSpPr>
          <p:cNvPr id="17" name="Shape 14"/>
          <p:cNvSpPr/>
          <p:nvPr/>
        </p:nvSpPr>
        <p:spPr>
          <a:xfrm>
            <a:off x="4857750" y="1714891"/>
            <a:ext cx="3857625" cy="764716"/>
          </a:xfrm>
          <a:prstGeom prst="rect">
            <a:avLst/>
          </a:prstGeom>
          <a:solidFill>
            <a:srgbClr val="FFFFFF">
              <a:alpha val="2000"/>
            </a:srgbClr>
          </a:solidFill>
          <a:ln w="9144">
            <a:solidFill>
              <a:srgbClr val="FFFFFF">
                <a:alpha val="10000"/>
              </a:srgbClr>
            </a:solidFill>
            <a:prstDash val="solid"/>
          </a:ln>
        </p:spPr>
      </p:sp>
      <p:pic>
        <p:nvPicPr>
          <p:cNvPr id="1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763" y="1857766"/>
            <a:ext cx="171450" cy="171450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5272088" y="1822047"/>
            <a:ext cx="33432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Amostras Grátis</a:t>
            </a:r>
            <a:endParaRPr lang="en-US" sz="987" dirty="0"/>
          </a:p>
        </p:txBody>
      </p:sp>
      <p:sp>
        <p:nvSpPr>
          <p:cNvPr id="20" name="Text 16"/>
          <p:cNvSpPr/>
          <p:nvPr/>
        </p:nvSpPr>
        <p:spPr>
          <a:xfrm>
            <a:off x="5272088" y="2052433"/>
            <a:ext cx="3343275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A barreira de entrada #1. Envie o produto sem custo para criadores qualificados.</a:t>
            </a:r>
            <a:endParaRPr lang="en-US" sz="834" dirty="0"/>
          </a:p>
        </p:txBody>
      </p:sp>
      <p:sp>
        <p:nvSpPr>
          <p:cNvPr id="21" name="Shape 17"/>
          <p:cNvSpPr/>
          <p:nvPr/>
        </p:nvSpPr>
        <p:spPr>
          <a:xfrm>
            <a:off x="4857750" y="2601051"/>
            <a:ext cx="3857625" cy="764716"/>
          </a:xfrm>
          <a:prstGeom prst="rect">
            <a:avLst/>
          </a:prstGeom>
          <a:solidFill>
            <a:srgbClr val="FFFFFF">
              <a:alpha val="2000"/>
            </a:srgbClr>
          </a:solidFill>
          <a:ln w="9144">
            <a:solidFill>
              <a:srgbClr val="FFFFFF">
                <a:alpha val="10000"/>
              </a:srgbClr>
            </a:solidFill>
            <a:prstDash val="solid"/>
          </a:ln>
        </p:spPr>
      </p:sp>
      <p:pic>
        <p:nvPicPr>
          <p:cNvPr id="2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763" y="2743926"/>
            <a:ext cx="171450" cy="171450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5272088" y="2708207"/>
            <a:ext cx="33432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Bônus de Performance</a:t>
            </a:r>
            <a:endParaRPr lang="en-US" sz="987" dirty="0"/>
          </a:p>
        </p:txBody>
      </p:sp>
      <p:sp>
        <p:nvSpPr>
          <p:cNvPr id="24" name="Text 19"/>
          <p:cNvSpPr/>
          <p:nvPr/>
        </p:nvSpPr>
        <p:spPr>
          <a:xfrm>
            <a:off x="5272088" y="2938593"/>
            <a:ext cx="3343275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Ex: $100 de bônus a cada 10k visualizações. Incentiva o esforço criativo.</a:t>
            </a:r>
            <a:endParaRPr lang="en-US" sz="834" dirty="0"/>
          </a:p>
        </p:txBody>
      </p:sp>
      <p:sp>
        <p:nvSpPr>
          <p:cNvPr id="25" name="Shape 20"/>
          <p:cNvSpPr/>
          <p:nvPr/>
        </p:nvSpPr>
        <p:spPr>
          <a:xfrm>
            <a:off x="4857750" y="3487210"/>
            <a:ext cx="3857625" cy="764716"/>
          </a:xfrm>
          <a:prstGeom prst="rect">
            <a:avLst/>
          </a:prstGeom>
          <a:solidFill>
            <a:srgbClr val="FFFFFF">
              <a:alpha val="2000"/>
            </a:srgbClr>
          </a:solidFill>
          <a:ln w="9144">
            <a:solidFill>
              <a:srgbClr val="FFFFFF">
                <a:alpha val="10000"/>
              </a:srgbClr>
            </a:solidFill>
            <a:prstDash val="solid"/>
          </a:ln>
        </p:spPr>
      </p:sp>
      <p:pic>
        <p:nvPicPr>
          <p:cNvPr id="2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763" y="3630085"/>
            <a:ext cx="214313" cy="171450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5314950" y="3594367"/>
            <a:ext cx="330041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Flat Fee Híbrido</a:t>
            </a:r>
            <a:endParaRPr lang="en-US" sz="987" dirty="0"/>
          </a:p>
        </p:txBody>
      </p:sp>
      <p:sp>
        <p:nvSpPr>
          <p:cNvPr id="28" name="Text 22"/>
          <p:cNvSpPr/>
          <p:nvPr/>
        </p:nvSpPr>
        <p:spPr>
          <a:xfrm>
            <a:off x="5314950" y="3824753"/>
            <a:ext cx="3300413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Pequeno valor fixo + Comissão para criadores com histórico comprovado.</a:t>
            </a:r>
            <a:endParaRPr lang="en-US" sz="834" dirty="0"/>
          </a:p>
        </p:txBody>
      </p:sp>
      <p:sp>
        <p:nvSpPr>
          <p:cNvPr id="29" name="Text 23"/>
          <p:cNvSpPr/>
          <p:nvPr/>
        </p:nvSpPr>
        <p:spPr>
          <a:xfrm>
            <a:off x="4857750" y="4316220"/>
            <a:ext cx="3857625" cy="421481"/>
          </a:xfrm>
          <a:prstGeom prst="rect">
            <a:avLst/>
          </a:prstGeom>
          <a:noFill/>
          <a:ln/>
        </p:spPr>
        <p:txBody>
          <a:bodyPr wrap="square" lIns="0" tIns="170053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AAAAAA"/>
                </a:solidFill>
              </a:rPr>
              <a:t>&gt; INSIGHT: Trate o recrutamento como um time de vendas outbound. Volume é essencial.</a:t>
            </a:r>
            <a:endParaRPr lang="en-US" sz="72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010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842963"/>
            <a:ext cx="9144000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357188"/>
            <a:ext cx="3158458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Cases de </a:t>
            </a:r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CCFF00"/>
                </a:solidFill>
              </a:rPr>
              <a:t>Sucesso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6405935" y="431304"/>
            <a:ext cx="230944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2" kern="0" dirty="0">
                <a:solidFill>
                  <a:srgbClr val="9D00FF"/>
                </a:solidFill>
              </a:rPr>
              <a:t>Resultados Comprovados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057275"/>
            <a:ext cx="4071938" cy="1864519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428625" y="1057275"/>
            <a:ext cx="4071938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9" name="Shape 6"/>
          <p:cNvSpPr/>
          <p:nvPr/>
        </p:nvSpPr>
        <p:spPr>
          <a:xfrm>
            <a:off x="4493419" y="1057275"/>
            <a:ext cx="7144" cy="186451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0" name="Shape 7"/>
          <p:cNvSpPr/>
          <p:nvPr/>
        </p:nvSpPr>
        <p:spPr>
          <a:xfrm>
            <a:off x="428625" y="2914650"/>
            <a:ext cx="4071938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1" name="Shape 8"/>
          <p:cNvSpPr/>
          <p:nvPr/>
        </p:nvSpPr>
        <p:spPr>
          <a:xfrm>
            <a:off x="428625" y="1057275"/>
            <a:ext cx="42863" cy="1864519"/>
          </a:xfrm>
          <a:prstGeom prst="rect">
            <a:avLst/>
          </a:prstGeom>
          <a:solidFill>
            <a:srgbClr val="CCFF00"/>
          </a:solidFill>
          <a:ln/>
        </p:spPr>
      </p:sp>
      <p:sp>
        <p:nvSpPr>
          <p:cNvPr id="12" name="Text 9"/>
          <p:cNvSpPr/>
          <p:nvPr/>
        </p:nvSpPr>
        <p:spPr>
          <a:xfrm>
            <a:off x="557213" y="1185863"/>
            <a:ext cx="686665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PacSun</a:t>
            </a:r>
            <a:endParaRPr lang="en-US" sz="1193" dirty="0"/>
          </a:p>
        </p:txBody>
      </p:sp>
      <p:sp>
        <p:nvSpPr>
          <p:cNvPr id="13" name="Shape 10"/>
          <p:cNvSpPr/>
          <p:nvPr/>
        </p:nvSpPr>
        <p:spPr>
          <a:xfrm>
            <a:off x="3888349" y="1185863"/>
            <a:ext cx="483626" cy="173236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3888349" y="1185863"/>
            <a:ext cx="483626" cy="173236"/>
          </a:xfrm>
          <a:prstGeom prst="rect">
            <a:avLst/>
          </a:prstGeom>
          <a:noFill/>
          <a:ln/>
        </p:spPr>
        <p:txBody>
          <a:bodyPr wrap="square" lIns="68072" tIns="34036" rIns="68072" bIns="34036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AAAAAA"/>
                </a:solidFill>
              </a:rPr>
              <a:t>FASHION</a:t>
            </a:r>
            <a:endParaRPr lang="en-US" sz="621" dirty="0"/>
          </a:p>
        </p:txBody>
      </p:sp>
      <p:sp>
        <p:nvSpPr>
          <p:cNvPr id="15" name="Text 12"/>
          <p:cNvSpPr/>
          <p:nvPr/>
        </p:nvSpPr>
        <p:spPr>
          <a:xfrm>
            <a:off x="557213" y="1653611"/>
            <a:ext cx="3814763" cy="4000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862" b="1" dirty="0">
                <a:solidFill>
                  <a:srgbClr val="CCFF00"/>
                </a:solidFill>
              </a:rPr>
              <a:t>$20M+</a:t>
            </a:r>
            <a:endParaRPr lang="en-US" sz="2862" dirty="0"/>
          </a:p>
        </p:txBody>
      </p:sp>
      <p:sp>
        <p:nvSpPr>
          <p:cNvPr id="16" name="Text 13"/>
          <p:cNvSpPr/>
          <p:nvPr/>
        </p:nvSpPr>
        <p:spPr>
          <a:xfrm>
            <a:off x="557213" y="2082236"/>
            <a:ext cx="3814763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888888"/>
                </a:solidFill>
              </a:rPr>
              <a:t>Receita Gerada</a:t>
            </a:r>
            <a:endParaRPr lang="en-US" sz="727" dirty="0"/>
          </a:p>
        </p:txBody>
      </p:sp>
      <p:sp>
        <p:nvSpPr>
          <p:cNvPr id="17" name="Text 14"/>
          <p:cNvSpPr/>
          <p:nvPr/>
        </p:nvSpPr>
        <p:spPr>
          <a:xfrm>
            <a:off x="557213" y="2394607"/>
            <a:ext cx="3814763" cy="398599"/>
          </a:xfrm>
          <a:prstGeom prst="rect">
            <a:avLst/>
          </a:prstGeom>
          <a:noFill/>
          <a:ln/>
        </p:spPr>
        <p:txBody>
          <a:bodyPr wrap="square" lIns="0" tIns="8509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4" b="1" dirty="0">
                <a:solidFill>
                  <a:srgbClr val="FFFFFF"/>
                </a:solidFill>
              </a:rPr>
              <a:t>O Poder do Micro:</a:t>
            </a:r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 Um criador com apenas 5k seguidores vendeu </a:t>
            </a:r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11.000 unidades em 48 horas.</a:t>
            </a:r>
            <a:endParaRPr lang="en-US" sz="784" dirty="0"/>
          </a:p>
        </p:txBody>
      </p:sp>
      <p:pic>
        <p:nvPicPr>
          <p:cNvPr id="18" name="Image 1" descr="preencoded.png">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 rot="-900000">
            <a:off x="3571875" y="2207419"/>
            <a:ext cx="1071562" cy="857250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4643438" y="1057275"/>
            <a:ext cx="4071938" cy="1864519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sp>
        <p:nvSpPr>
          <p:cNvPr id="20" name="Shape 16"/>
          <p:cNvSpPr/>
          <p:nvPr/>
        </p:nvSpPr>
        <p:spPr>
          <a:xfrm>
            <a:off x="4643438" y="1057275"/>
            <a:ext cx="4071938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1" name="Shape 17"/>
          <p:cNvSpPr/>
          <p:nvPr/>
        </p:nvSpPr>
        <p:spPr>
          <a:xfrm>
            <a:off x="8708231" y="1057275"/>
            <a:ext cx="7144" cy="186451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2" name="Shape 18"/>
          <p:cNvSpPr/>
          <p:nvPr/>
        </p:nvSpPr>
        <p:spPr>
          <a:xfrm>
            <a:off x="4643438" y="2914650"/>
            <a:ext cx="4071938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3" name="Shape 19"/>
          <p:cNvSpPr/>
          <p:nvPr/>
        </p:nvSpPr>
        <p:spPr>
          <a:xfrm>
            <a:off x="4643438" y="1057275"/>
            <a:ext cx="42863" cy="1864519"/>
          </a:xfrm>
          <a:prstGeom prst="rect">
            <a:avLst/>
          </a:prstGeom>
          <a:solidFill>
            <a:srgbClr val="9D00FF"/>
          </a:solidFill>
          <a:ln/>
        </p:spPr>
      </p:sp>
      <p:sp>
        <p:nvSpPr>
          <p:cNvPr id="24" name="Text 20"/>
          <p:cNvSpPr/>
          <p:nvPr/>
        </p:nvSpPr>
        <p:spPr>
          <a:xfrm>
            <a:off x="4772025" y="1185863"/>
            <a:ext cx="562542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Crocs</a:t>
            </a:r>
            <a:endParaRPr lang="en-US" sz="1193" dirty="0"/>
          </a:p>
        </p:txBody>
      </p:sp>
      <p:sp>
        <p:nvSpPr>
          <p:cNvPr id="25" name="Shape 21"/>
          <p:cNvSpPr/>
          <p:nvPr/>
        </p:nvSpPr>
        <p:spPr>
          <a:xfrm>
            <a:off x="8013502" y="1185863"/>
            <a:ext cx="573286" cy="173236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26" name="Text 22"/>
          <p:cNvSpPr/>
          <p:nvPr/>
        </p:nvSpPr>
        <p:spPr>
          <a:xfrm>
            <a:off x="8013502" y="1185863"/>
            <a:ext cx="573286" cy="173236"/>
          </a:xfrm>
          <a:prstGeom prst="rect">
            <a:avLst/>
          </a:prstGeom>
          <a:noFill/>
          <a:ln/>
        </p:spPr>
        <p:txBody>
          <a:bodyPr wrap="square" lIns="68072" tIns="34036" rIns="68072" bIns="34036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AAAAAA"/>
                </a:solidFill>
              </a:rPr>
              <a:t>FOOTWEAR</a:t>
            </a:r>
            <a:endParaRPr lang="en-US" sz="621" dirty="0"/>
          </a:p>
        </p:txBody>
      </p:sp>
      <p:sp>
        <p:nvSpPr>
          <p:cNvPr id="27" name="Text 23"/>
          <p:cNvSpPr/>
          <p:nvPr/>
        </p:nvSpPr>
        <p:spPr>
          <a:xfrm>
            <a:off x="4772025" y="1653611"/>
            <a:ext cx="3814763" cy="4000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862" b="1" dirty="0">
                <a:solidFill>
                  <a:srgbClr val="9D00FF"/>
                </a:solidFill>
              </a:rPr>
              <a:t>$1M</a:t>
            </a:r>
            <a:endParaRPr lang="en-US" sz="2862" dirty="0"/>
          </a:p>
        </p:txBody>
      </p:sp>
      <p:sp>
        <p:nvSpPr>
          <p:cNvPr id="28" name="Text 24"/>
          <p:cNvSpPr/>
          <p:nvPr/>
        </p:nvSpPr>
        <p:spPr>
          <a:xfrm>
            <a:off x="4772025" y="2082236"/>
            <a:ext cx="3814763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888888"/>
                </a:solidFill>
              </a:rPr>
              <a:t>Em 24 Horas</a:t>
            </a:r>
            <a:endParaRPr lang="en-US" sz="727" dirty="0"/>
          </a:p>
        </p:txBody>
      </p:sp>
      <p:sp>
        <p:nvSpPr>
          <p:cNvPr id="29" name="Text 25"/>
          <p:cNvSpPr/>
          <p:nvPr/>
        </p:nvSpPr>
        <p:spPr>
          <a:xfrm>
            <a:off x="4772025" y="2394607"/>
            <a:ext cx="3814763" cy="398599"/>
          </a:xfrm>
          <a:prstGeom prst="rect">
            <a:avLst/>
          </a:prstGeom>
          <a:noFill/>
          <a:ln/>
        </p:spPr>
        <p:txBody>
          <a:bodyPr wrap="square" lIns="0" tIns="8509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4" b="1" dirty="0">
                <a:solidFill>
                  <a:srgbClr val="FFFFFF"/>
                </a:solidFill>
              </a:rPr>
              <a:t>Live Shopping:</a:t>
            </a:r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 Evento ao vivo gerou um aumento de 28.300% nas </a:t>
            </a:r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vendas comparado à média diária.</a:t>
            </a:r>
            <a:endParaRPr lang="en-US" sz="784" dirty="0"/>
          </a:p>
        </p:txBody>
      </p:sp>
      <p:pic>
        <p:nvPicPr>
          <p:cNvPr id="30" name="Image 2" descr="preencoded.png">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 rot="-900000">
            <a:off x="7786687" y="2207419"/>
            <a:ext cx="1071563" cy="857250"/>
          </a:xfrm>
          <a:prstGeom prst="rect">
            <a:avLst/>
          </a:prstGeom>
        </p:spPr>
      </p:pic>
      <p:sp>
        <p:nvSpPr>
          <p:cNvPr id="31" name="Shape 26"/>
          <p:cNvSpPr/>
          <p:nvPr/>
        </p:nvSpPr>
        <p:spPr>
          <a:xfrm>
            <a:off x="428625" y="3064669"/>
            <a:ext cx="4071938" cy="1864519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sp>
        <p:nvSpPr>
          <p:cNvPr id="32" name="Shape 27"/>
          <p:cNvSpPr/>
          <p:nvPr/>
        </p:nvSpPr>
        <p:spPr>
          <a:xfrm>
            <a:off x="428625" y="3064669"/>
            <a:ext cx="4071938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3" name="Shape 28"/>
          <p:cNvSpPr/>
          <p:nvPr/>
        </p:nvSpPr>
        <p:spPr>
          <a:xfrm>
            <a:off x="4493419" y="3064669"/>
            <a:ext cx="7144" cy="186451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4" name="Shape 29"/>
          <p:cNvSpPr/>
          <p:nvPr/>
        </p:nvSpPr>
        <p:spPr>
          <a:xfrm>
            <a:off x="428625" y="4922044"/>
            <a:ext cx="4071938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5" name="Shape 30"/>
          <p:cNvSpPr/>
          <p:nvPr/>
        </p:nvSpPr>
        <p:spPr>
          <a:xfrm>
            <a:off x="428625" y="3064669"/>
            <a:ext cx="42863" cy="1864519"/>
          </a:xfrm>
          <a:prstGeom prst="rect">
            <a:avLst/>
          </a:prstGeom>
          <a:solidFill>
            <a:srgbClr val="00FFFF"/>
          </a:solidFill>
          <a:ln/>
        </p:spPr>
      </p:sp>
      <p:sp>
        <p:nvSpPr>
          <p:cNvPr id="36" name="Text 31"/>
          <p:cNvSpPr/>
          <p:nvPr/>
        </p:nvSpPr>
        <p:spPr>
          <a:xfrm>
            <a:off x="557213" y="3193256"/>
            <a:ext cx="66919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Maëlys</a:t>
            </a:r>
            <a:endParaRPr lang="en-US" sz="1193" dirty="0"/>
          </a:p>
        </p:txBody>
      </p:sp>
      <p:sp>
        <p:nvSpPr>
          <p:cNvPr id="37" name="Shape 32"/>
          <p:cNvSpPr/>
          <p:nvPr/>
        </p:nvSpPr>
        <p:spPr>
          <a:xfrm>
            <a:off x="3940643" y="3193256"/>
            <a:ext cx="431332" cy="173236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38" name="Text 33"/>
          <p:cNvSpPr/>
          <p:nvPr/>
        </p:nvSpPr>
        <p:spPr>
          <a:xfrm>
            <a:off x="3940643" y="3193256"/>
            <a:ext cx="431332" cy="173236"/>
          </a:xfrm>
          <a:prstGeom prst="rect">
            <a:avLst/>
          </a:prstGeom>
          <a:noFill/>
          <a:ln/>
        </p:spPr>
        <p:txBody>
          <a:bodyPr wrap="square" lIns="68072" tIns="34036" rIns="68072" bIns="34036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AAAAAA"/>
                </a:solidFill>
              </a:rPr>
              <a:t>BEAUTY</a:t>
            </a:r>
            <a:endParaRPr lang="en-US" sz="621" dirty="0"/>
          </a:p>
        </p:txBody>
      </p:sp>
      <p:sp>
        <p:nvSpPr>
          <p:cNvPr id="39" name="Text 34"/>
          <p:cNvSpPr/>
          <p:nvPr/>
        </p:nvSpPr>
        <p:spPr>
          <a:xfrm>
            <a:off x="557213" y="3661004"/>
            <a:ext cx="3814763" cy="4000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862" b="1" dirty="0">
                <a:solidFill>
                  <a:srgbClr val="00FFFF"/>
                </a:solidFill>
              </a:rPr>
              <a:t>#1</a:t>
            </a:r>
            <a:endParaRPr lang="en-US" sz="2862" dirty="0"/>
          </a:p>
        </p:txBody>
      </p:sp>
      <p:sp>
        <p:nvSpPr>
          <p:cNvPr id="40" name="Text 35"/>
          <p:cNvSpPr/>
          <p:nvPr/>
        </p:nvSpPr>
        <p:spPr>
          <a:xfrm>
            <a:off x="557213" y="4089629"/>
            <a:ext cx="3814763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888888"/>
                </a:solidFill>
              </a:rPr>
              <a:t>Body Care Brand</a:t>
            </a:r>
            <a:endParaRPr lang="en-US" sz="727" dirty="0"/>
          </a:p>
        </p:txBody>
      </p:sp>
      <p:sp>
        <p:nvSpPr>
          <p:cNvPr id="41" name="Text 36"/>
          <p:cNvSpPr/>
          <p:nvPr/>
        </p:nvSpPr>
        <p:spPr>
          <a:xfrm>
            <a:off x="557213" y="4402001"/>
            <a:ext cx="3814763" cy="398599"/>
          </a:xfrm>
          <a:prstGeom prst="rect">
            <a:avLst/>
          </a:prstGeom>
          <a:noFill/>
          <a:ln/>
        </p:spPr>
        <p:txBody>
          <a:bodyPr wrap="square" lIns="0" tIns="8509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4" b="1" dirty="0">
                <a:solidFill>
                  <a:srgbClr val="FFFFFF"/>
                </a:solidFill>
              </a:rPr>
              <a:t>Escala Massiva:</a:t>
            </a:r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 Atingiu $108.5M em vendas focando exclusivamente </a:t>
            </a:r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em problemas reais (ex: estrias).</a:t>
            </a:r>
            <a:endParaRPr lang="en-US" sz="784" dirty="0"/>
          </a:p>
        </p:txBody>
      </p:sp>
      <p:pic>
        <p:nvPicPr>
          <p:cNvPr id="42" name="Image 3" descr="preencoded.png">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 rot="-900000">
            <a:off x="3679031" y="4214812"/>
            <a:ext cx="964406" cy="857250"/>
          </a:xfrm>
          <a:prstGeom prst="rect">
            <a:avLst/>
          </a:prstGeom>
        </p:spPr>
      </p:pic>
      <p:sp>
        <p:nvSpPr>
          <p:cNvPr id="43" name="Shape 37"/>
          <p:cNvSpPr/>
          <p:nvPr/>
        </p:nvSpPr>
        <p:spPr>
          <a:xfrm>
            <a:off x="4643438" y="3064669"/>
            <a:ext cx="4071938" cy="1864519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sp>
        <p:nvSpPr>
          <p:cNvPr id="44" name="Shape 38"/>
          <p:cNvSpPr/>
          <p:nvPr/>
        </p:nvSpPr>
        <p:spPr>
          <a:xfrm>
            <a:off x="4643438" y="3064669"/>
            <a:ext cx="4071938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5" name="Shape 39"/>
          <p:cNvSpPr/>
          <p:nvPr/>
        </p:nvSpPr>
        <p:spPr>
          <a:xfrm>
            <a:off x="8708231" y="3064669"/>
            <a:ext cx="7144" cy="186451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6" name="Shape 40"/>
          <p:cNvSpPr/>
          <p:nvPr/>
        </p:nvSpPr>
        <p:spPr>
          <a:xfrm>
            <a:off x="4643438" y="4922044"/>
            <a:ext cx="4071938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7" name="Shape 41"/>
          <p:cNvSpPr/>
          <p:nvPr/>
        </p:nvSpPr>
        <p:spPr>
          <a:xfrm>
            <a:off x="4643438" y="3064669"/>
            <a:ext cx="42863" cy="186451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8" name="Text 42"/>
          <p:cNvSpPr/>
          <p:nvPr/>
        </p:nvSpPr>
        <p:spPr>
          <a:xfrm>
            <a:off x="4772025" y="3193256"/>
            <a:ext cx="512815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WNRS</a:t>
            </a:r>
            <a:endParaRPr lang="en-US" sz="1193" dirty="0"/>
          </a:p>
        </p:txBody>
      </p:sp>
      <p:sp>
        <p:nvSpPr>
          <p:cNvPr id="49" name="Shape 43"/>
          <p:cNvSpPr/>
          <p:nvPr/>
        </p:nvSpPr>
        <p:spPr>
          <a:xfrm>
            <a:off x="8182803" y="3193256"/>
            <a:ext cx="403985" cy="173236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50" name="Text 44"/>
          <p:cNvSpPr/>
          <p:nvPr/>
        </p:nvSpPr>
        <p:spPr>
          <a:xfrm>
            <a:off x="8182803" y="3193256"/>
            <a:ext cx="403985" cy="173236"/>
          </a:xfrm>
          <a:prstGeom prst="rect">
            <a:avLst/>
          </a:prstGeom>
          <a:noFill/>
          <a:ln/>
        </p:spPr>
        <p:txBody>
          <a:bodyPr wrap="square" lIns="68072" tIns="34036" rIns="68072" bIns="34036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AAAAAA"/>
                </a:solidFill>
              </a:rPr>
              <a:t>GAMES</a:t>
            </a:r>
            <a:endParaRPr lang="en-US" sz="621" dirty="0"/>
          </a:p>
        </p:txBody>
      </p:sp>
      <p:sp>
        <p:nvSpPr>
          <p:cNvPr id="51" name="Text 45"/>
          <p:cNvSpPr/>
          <p:nvPr/>
        </p:nvSpPr>
        <p:spPr>
          <a:xfrm>
            <a:off x="4772025" y="3661004"/>
            <a:ext cx="3814763" cy="4000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862" b="1" dirty="0">
                <a:solidFill>
                  <a:srgbClr val="FFFFFF"/>
                </a:solidFill>
              </a:rPr>
              <a:t>400x</a:t>
            </a:r>
            <a:endParaRPr lang="en-US" sz="2862" dirty="0"/>
          </a:p>
        </p:txBody>
      </p:sp>
      <p:sp>
        <p:nvSpPr>
          <p:cNvPr id="52" name="Text 46"/>
          <p:cNvSpPr/>
          <p:nvPr/>
        </p:nvSpPr>
        <p:spPr>
          <a:xfrm>
            <a:off x="4772025" y="4089629"/>
            <a:ext cx="3814763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888888"/>
                </a:solidFill>
              </a:rPr>
              <a:t>Crescimento</a:t>
            </a:r>
            <a:endParaRPr lang="en-US" sz="727" dirty="0"/>
          </a:p>
        </p:txBody>
      </p:sp>
      <p:sp>
        <p:nvSpPr>
          <p:cNvPr id="53" name="Text 47"/>
          <p:cNvSpPr/>
          <p:nvPr/>
        </p:nvSpPr>
        <p:spPr>
          <a:xfrm>
            <a:off x="4772025" y="4402001"/>
            <a:ext cx="3814763" cy="398599"/>
          </a:xfrm>
          <a:prstGeom prst="rect">
            <a:avLst/>
          </a:prstGeom>
          <a:noFill/>
          <a:ln/>
        </p:spPr>
        <p:txBody>
          <a:bodyPr wrap="square" lIns="0" tIns="8509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4" b="1" dirty="0">
                <a:solidFill>
                  <a:srgbClr val="FFFFFF"/>
                </a:solidFill>
              </a:rPr>
              <a:t>Viral Loop:</a:t>
            </a:r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 O jogo de cartas "We're Not Really Strangers" usou cortes </a:t>
            </a:r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virais de emoção genuína.</a:t>
            </a:r>
            <a:endParaRPr lang="en-US" sz="784" dirty="0"/>
          </a:p>
        </p:txBody>
      </p:sp>
      <p:pic>
        <p:nvPicPr>
          <p:cNvPr id="54" name="Image 4" descr="preencoded.png">    </p:cNvPr>
          <p:cNvPicPr>
            <a:picLocks noChangeAspect="1"/>
          </p:cNvPicPr>
          <p:nvPr/>
        </p:nvPicPr>
        <p:blipFill>
          <a:blip r:embed="rId5">
            <a:alphaModFix amt="5000"/>
          </a:blip>
          <a:stretch>
            <a:fillRect/>
          </a:stretch>
        </p:blipFill>
        <p:spPr>
          <a:xfrm rot="-900000">
            <a:off x="7786687" y="4214813"/>
            <a:ext cx="1071563" cy="85724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010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842963"/>
            <a:ext cx="9144000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357188"/>
            <a:ext cx="5434998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Checklist de </a:t>
            </a:r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CCFF00"/>
                </a:solidFill>
              </a:rPr>
              <a:t>Implementação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6574678" y="431304"/>
            <a:ext cx="214069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2" kern="0" dirty="0">
                <a:solidFill>
                  <a:srgbClr val="9D00FF"/>
                </a:solidFill>
              </a:rPr>
              <a:t>Plano de Ação Imediato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578644" y="1128713"/>
            <a:ext cx="722356" cy="221456"/>
          </a:xfrm>
          <a:prstGeom prst="rect">
            <a:avLst/>
          </a:prstGeom>
          <a:solidFill>
            <a:srgbClr val="FFFFFF">
              <a:alpha val="10000"/>
            </a:srgbClr>
          </a:solidFill>
          <a:ln w="9144">
            <a:solidFill>
              <a:srgbClr val="FFFF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8644" y="1128713"/>
            <a:ext cx="722356" cy="221456"/>
          </a:xfrm>
          <a:prstGeom prst="rect">
            <a:avLst/>
          </a:prstGeom>
          <a:noFill/>
          <a:ln/>
        </p:spPr>
        <p:txBody>
          <a:bodyPr wrap="square" lIns="85090" tIns="42545" rIns="85090" bIns="42545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FFFFFF"/>
                </a:solidFill>
              </a:rPr>
              <a:t>SEMANA 01</a:t>
            </a:r>
            <a:endParaRPr lang="en-US" sz="683" dirty="0"/>
          </a:p>
        </p:txBody>
      </p:sp>
      <p:sp>
        <p:nvSpPr>
          <p:cNvPr id="9" name="Text 6"/>
          <p:cNvSpPr/>
          <p:nvPr/>
        </p:nvSpPr>
        <p:spPr>
          <a:xfrm>
            <a:off x="578644" y="1407319"/>
            <a:ext cx="1814513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Setup &amp;</a:t>
            </a:r>
            <a:pPr algn="l" indent="0" marL="0">
              <a:lnSpc>
                <a:spcPts val="16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
</a:t>
            </a:r>
            <a:pPr algn="l" indent="0" marL="0">
              <a:lnSpc>
                <a:spcPts val="16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Fundação</a:t>
            </a:r>
            <a:endParaRPr lang="en-US" sz="1397" dirty="0"/>
          </a:p>
        </p:txBody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" y="2064544"/>
            <a:ext cx="85725" cy="8572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828675" y="2021681"/>
            <a:ext cx="1564481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Configurar TikTok Shop Seller Center</a:t>
            </a:r>
            <a:endParaRPr lang="en-US" sz="834" dirty="0"/>
          </a:p>
        </p:txBody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" y="2527436"/>
            <a:ext cx="85725" cy="8572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28675" y="2484574"/>
            <a:ext cx="1564481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Selecionar 5-10 produtos "Hero" ($20-$30)</a:t>
            </a:r>
            <a:endParaRPr lang="en-US" sz="834" dirty="0"/>
          </a:p>
        </p:txBody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" y="2990329"/>
            <a:ext cx="85725" cy="85725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828675" y="2947467"/>
            <a:ext cx="1564481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Enviar amostras para 50 criadores</a:t>
            </a:r>
            <a:endParaRPr lang="en-US" sz="834" dirty="0"/>
          </a:p>
        </p:txBody>
      </p:sp>
      <p:sp>
        <p:nvSpPr>
          <p:cNvPr id="16" name="Shape 10"/>
          <p:cNvSpPr/>
          <p:nvPr/>
        </p:nvSpPr>
        <p:spPr>
          <a:xfrm>
            <a:off x="2686050" y="1128713"/>
            <a:ext cx="722356" cy="221456"/>
          </a:xfrm>
          <a:prstGeom prst="rect">
            <a:avLst/>
          </a:prstGeom>
          <a:solidFill>
            <a:srgbClr val="CCFF00">
              <a:alpha val="10000"/>
            </a:srgbClr>
          </a:solidFill>
          <a:ln w="9144">
            <a:solidFill>
              <a:srgbClr val="CCFF00"/>
            </a:solidFill>
            <a:prstDash val="solid"/>
          </a:ln>
        </p:spPr>
      </p:sp>
      <p:sp>
        <p:nvSpPr>
          <p:cNvPr id="17" name="Text 11"/>
          <p:cNvSpPr/>
          <p:nvPr/>
        </p:nvSpPr>
        <p:spPr>
          <a:xfrm>
            <a:off x="2686050" y="1128713"/>
            <a:ext cx="722356" cy="221456"/>
          </a:xfrm>
          <a:prstGeom prst="rect">
            <a:avLst/>
          </a:prstGeom>
          <a:noFill/>
          <a:ln/>
        </p:spPr>
        <p:txBody>
          <a:bodyPr wrap="square" lIns="85090" tIns="42545" rIns="85090" bIns="42545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CCFF00"/>
                </a:solidFill>
              </a:rPr>
              <a:t>SEMANA 02</a:t>
            </a:r>
            <a:endParaRPr lang="en-US" sz="683" dirty="0"/>
          </a:p>
        </p:txBody>
      </p:sp>
      <p:sp>
        <p:nvSpPr>
          <p:cNvPr id="18" name="Text 12"/>
          <p:cNvSpPr/>
          <p:nvPr/>
        </p:nvSpPr>
        <p:spPr>
          <a:xfrm>
            <a:off x="2686050" y="1407319"/>
            <a:ext cx="1814513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397" b="1" dirty="0">
                <a:solidFill>
                  <a:srgbClr val="CCFF00"/>
                </a:solidFill>
              </a:rPr>
              <a:t>Launch &amp;</a:t>
            </a:r>
            <a:pPr algn="l" indent="0" marL="0">
              <a:lnSpc>
                <a:spcPts val="1600"/>
              </a:lnSpc>
              <a:buNone/>
            </a:pPr>
            <a:r>
              <a:rPr lang="en-US" sz="1397" b="1" dirty="0">
                <a:solidFill>
                  <a:srgbClr val="CCFF00"/>
                </a:solidFill>
              </a:rPr>
              <a:t>
</a:t>
            </a:r>
            <a:pPr algn="l" indent="0" marL="0">
              <a:lnSpc>
                <a:spcPts val="1600"/>
              </a:lnSpc>
              <a:buNone/>
            </a:pPr>
            <a:r>
              <a:rPr lang="en-US" sz="1397" b="1" dirty="0">
                <a:solidFill>
                  <a:srgbClr val="CCFF00"/>
                </a:solidFill>
              </a:rPr>
              <a:t>Conteúdo</a:t>
            </a:r>
            <a:endParaRPr lang="en-US" sz="1397" dirty="0"/>
          </a:p>
        </p:txBody>
      </p:sp>
      <p:sp>
        <p:nvSpPr>
          <p:cNvPr id="19" name="Shape 13"/>
          <p:cNvSpPr/>
          <p:nvPr/>
        </p:nvSpPr>
        <p:spPr>
          <a:xfrm>
            <a:off x="2686050" y="2035969"/>
            <a:ext cx="142875" cy="142875"/>
          </a:xfrm>
          <a:prstGeom prst="rect">
            <a:avLst/>
          </a:prstGeom>
          <a:solidFill>
            <a:srgbClr val="CCFF00"/>
          </a:solidFill>
          <a:ln w="9144">
            <a:solidFill>
              <a:srgbClr val="CCFF00"/>
            </a:solidFill>
            <a:prstDash val="solid"/>
          </a:ln>
        </p:spPr>
      </p:sp>
      <p:pic>
        <p:nvPicPr>
          <p:cNvPr id="2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25" y="2064544"/>
            <a:ext cx="85725" cy="85725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2936081" y="2021681"/>
            <a:ext cx="1564481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Produzir 20 vídeos internos (3 hooks cada)</a:t>
            </a:r>
            <a:endParaRPr lang="en-US" sz="834" dirty="0"/>
          </a:p>
        </p:txBody>
      </p:sp>
      <p:sp>
        <p:nvSpPr>
          <p:cNvPr id="22" name="Shape 15"/>
          <p:cNvSpPr/>
          <p:nvPr/>
        </p:nvSpPr>
        <p:spPr>
          <a:xfrm>
            <a:off x="2686050" y="2498861"/>
            <a:ext cx="142875" cy="142875"/>
          </a:xfrm>
          <a:prstGeom prst="rect">
            <a:avLst/>
          </a:prstGeom>
          <a:solidFill>
            <a:srgbClr val="CCFF00"/>
          </a:solidFill>
          <a:ln w="9144">
            <a:solidFill>
              <a:srgbClr val="CCFF00"/>
            </a:solidFill>
            <a:prstDash val="solid"/>
          </a:ln>
        </p:spPr>
      </p:sp>
      <p:pic>
        <p:nvPicPr>
          <p:cNvPr id="23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25" y="2527436"/>
            <a:ext cx="85725" cy="85725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2936081" y="2484574"/>
            <a:ext cx="1564481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Postar 3x ao dia (Consistência)</a:t>
            </a:r>
            <a:endParaRPr lang="en-US" sz="834" dirty="0"/>
          </a:p>
        </p:txBody>
      </p:sp>
      <p:sp>
        <p:nvSpPr>
          <p:cNvPr id="25" name="Shape 17"/>
          <p:cNvSpPr/>
          <p:nvPr/>
        </p:nvSpPr>
        <p:spPr>
          <a:xfrm>
            <a:off x="2686050" y="2961754"/>
            <a:ext cx="142875" cy="142875"/>
          </a:xfrm>
          <a:prstGeom prst="rect">
            <a:avLst/>
          </a:prstGeom>
          <a:solidFill>
            <a:srgbClr val="CCFF00"/>
          </a:solidFill>
          <a:ln w="9144">
            <a:solidFill>
              <a:srgbClr val="CCFF00"/>
            </a:solidFill>
            <a:prstDash val="solid"/>
          </a:ln>
        </p:spPr>
      </p:sp>
      <p:pic>
        <p:nvPicPr>
          <p:cNvPr id="26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9267" y="2990329"/>
            <a:ext cx="96441" cy="85725"/>
          </a:xfrm>
          <a:prstGeom prst="rect">
            <a:avLst/>
          </a:prstGeom>
        </p:spPr>
      </p:pic>
      <p:sp>
        <p:nvSpPr>
          <p:cNvPr id="27" name="Text 18"/>
          <p:cNvSpPr/>
          <p:nvPr/>
        </p:nvSpPr>
        <p:spPr>
          <a:xfrm>
            <a:off x="2936081" y="2947467"/>
            <a:ext cx="1418592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Monitorar Retenção (&gt;31s)</a:t>
            </a:r>
            <a:endParaRPr lang="en-US" sz="834" dirty="0"/>
          </a:p>
        </p:txBody>
      </p:sp>
      <p:sp>
        <p:nvSpPr>
          <p:cNvPr id="28" name="Shape 19"/>
          <p:cNvSpPr/>
          <p:nvPr/>
        </p:nvSpPr>
        <p:spPr>
          <a:xfrm>
            <a:off x="4793456" y="1128713"/>
            <a:ext cx="503020" cy="221456"/>
          </a:xfrm>
          <a:prstGeom prst="rect">
            <a:avLst/>
          </a:prstGeom>
          <a:solidFill>
            <a:srgbClr val="9D00FF">
              <a:alpha val="10000"/>
            </a:srgbClr>
          </a:solidFill>
          <a:ln w="9144">
            <a:solidFill>
              <a:srgbClr val="9D00FF"/>
            </a:solidFill>
            <a:prstDash val="solid"/>
          </a:ln>
        </p:spPr>
      </p:sp>
      <p:sp>
        <p:nvSpPr>
          <p:cNvPr id="29" name="Text 20"/>
          <p:cNvSpPr/>
          <p:nvPr/>
        </p:nvSpPr>
        <p:spPr>
          <a:xfrm>
            <a:off x="4793456" y="1128713"/>
            <a:ext cx="503020" cy="221456"/>
          </a:xfrm>
          <a:prstGeom prst="rect">
            <a:avLst/>
          </a:prstGeom>
          <a:noFill/>
          <a:ln/>
        </p:spPr>
        <p:txBody>
          <a:bodyPr wrap="square" lIns="85090" tIns="42545" rIns="85090" bIns="42545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9D00FF"/>
                </a:solidFill>
              </a:rPr>
              <a:t>MÊS 01</a:t>
            </a:r>
            <a:endParaRPr lang="en-US" sz="683" dirty="0"/>
          </a:p>
        </p:txBody>
      </p:sp>
      <p:sp>
        <p:nvSpPr>
          <p:cNvPr id="30" name="Text 21"/>
          <p:cNvSpPr/>
          <p:nvPr/>
        </p:nvSpPr>
        <p:spPr>
          <a:xfrm>
            <a:off x="4793456" y="1407319"/>
            <a:ext cx="1814513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397" b="1" dirty="0">
                <a:solidFill>
                  <a:srgbClr val="9D00FF"/>
                </a:solidFill>
              </a:rPr>
              <a:t>Otimização</a:t>
            </a:r>
            <a:pPr algn="l" indent="0" marL="0">
              <a:lnSpc>
                <a:spcPts val="1600"/>
              </a:lnSpc>
              <a:buNone/>
            </a:pPr>
            <a:r>
              <a:rPr lang="en-US" sz="1397" b="1" dirty="0">
                <a:solidFill>
                  <a:srgbClr val="9D00FF"/>
                </a:solidFill>
              </a:rPr>
              <a:t>
</a:t>
            </a:r>
            <a:pPr algn="l" indent="0" marL="0">
              <a:lnSpc>
                <a:spcPts val="1600"/>
              </a:lnSpc>
              <a:buNone/>
            </a:pPr>
            <a:r>
              <a:rPr lang="en-US" sz="1397" b="1" dirty="0">
                <a:solidFill>
                  <a:srgbClr val="9D00FF"/>
                </a:solidFill>
              </a:rPr>
              <a:t>&amp; Ads</a:t>
            </a:r>
            <a:endParaRPr lang="en-US" sz="1397" dirty="0"/>
          </a:p>
        </p:txBody>
      </p:sp>
      <p:sp>
        <p:nvSpPr>
          <p:cNvPr id="31" name="Text 22"/>
          <p:cNvSpPr/>
          <p:nvPr/>
        </p:nvSpPr>
        <p:spPr>
          <a:xfrm>
            <a:off x="5043488" y="2021681"/>
            <a:ext cx="1564481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Identificar Top 3 vídeos (Efeito Halo)</a:t>
            </a:r>
            <a:endParaRPr lang="en-US" sz="834" dirty="0"/>
          </a:p>
        </p:txBody>
      </p:sp>
      <p:sp>
        <p:nvSpPr>
          <p:cNvPr id="32" name="Text 23"/>
          <p:cNvSpPr/>
          <p:nvPr/>
        </p:nvSpPr>
        <p:spPr>
          <a:xfrm>
            <a:off x="5043488" y="2484574"/>
            <a:ext cx="1564481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Iniciar Spark Ads nos vencedores</a:t>
            </a:r>
            <a:endParaRPr lang="en-US" sz="834" dirty="0"/>
          </a:p>
        </p:txBody>
      </p:sp>
      <p:sp>
        <p:nvSpPr>
          <p:cNvPr id="33" name="Text 24"/>
          <p:cNvSpPr/>
          <p:nvPr/>
        </p:nvSpPr>
        <p:spPr>
          <a:xfrm>
            <a:off x="5043488" y="2947467"/>
            <a:ext cx="1564481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Recrutar +100 afiliados ativos</a:t>
            </a:r>
            <a:endParaRPr lang="en-US" sz="834" dirty="0"/>
          </a:p>
        </p:txBody>
      </p:sp>
      <p:sp>
        <p:nvSpPr>
          <p:cNvPr id="34" name="Shape 25"/>
          <p:cNvSpPr/>
          <p:nvPr/>
        </p:nvSpPr>
        <p:spPr>
          <a:xfrm>
            <a:off x="6900863" y="1128713"/>
            <a:ext cx="503020" cy="221456"/>
          </a:xfrm>
          <a:prstGeom prst="rect">
            <a:avLst/>
          </a:prstGeom>
          <a:solidFill>
            <a:srgbClr val="00FFFF">
              <a:alpha val="10000"/>
            </a:srgbClr>
          </a:solidFill>
          <a:ln w="9144">
            <a:solidFill>
              <a:srgbClr val="00FFFF"/>
            </a:solidFill>
            <a:prstDash val="solid"/>
          </a:ln>
        </p:spPr>
      </p:sp>
      <p:sp>
        <p:nvSpPr>
          <p:cNvPr id="35" name="Text 26"/>
          <p:cNvSpPr/>
          <p:nvPr/>
        </p:nvSpPr>
        <p:spPr>
          <a:xfrm>
            <a:off x="6900863" y="1128713"/>
            <a:ext cx="503020" cy="221456"/>
          </a:xfrm>
          <a:prstGeom prst="rect">
            <a:avLst/>
          </a:prstGeom>
          <a:noFill/>
          <a:ln/>
        </p:spPr>
        <p:txBody>
          <a:bodyPr wrap="square" lIns="85090" tIns="42545" rIns="85090" bIns="42545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00FFFF"/>
                </a:solidFill>
              </a:rPr>
              <a:t>MÊS 03</a:t>
            </a:r>
            <a:endParaRPr lang="en-US" sz="683" dirty="0"/>
          </a:p>
        </p:txBody>
      </p:sp>
      <p:sp>
        <p:nvSpPr>
          <p:cNvPr id="36" name="Text 27"/>
          <p:cNvSpPr/>
          <p:nvPr/>
        </p:nvSpPr>
        <p:spPr>
          <a:xfrm>
            <a:off x="6900863" y="1407319"/>
            <a:ext cx="1814513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397" b="1" dirty="0">
                <a:solidFill>
                  <a:srgbClr val="00FFFF"/>
                </a:solidFill>
              </a:rPr>
              <a:t>Escala</a:t>
            </a:r>
            <a:pPr algn="l" indent="0" marL="0">
              <a:lnSpc>
                <a:spcPts val="1600"/>
              </a:lnSpc>
              <a:buNone/>
            </a:pPr>
            <a:r>
              <a:rPr lang="en-US" sz="1397" b="1" dirty="0">
                <a:solidFill>
                  <a:srgbClr val="00FFFF"/>
                </a:solidFill>
              </a:rPr>
              <a:t>
</a:t>
            </a:r>
            <a:pPr algn="l" indent="0" marL="0">
              <a:lnSpc>
                <a:spcPts val="1600"/>
              </a:lnSpc>
              <a:buNone/>
            </a:pPr>
            <a:r>
              <a:rPr lang="en-US" sz="1397" b="1" dirty="0">
                <a:solidFill>
                  <a:srgbClr val="00FFFF"/>
                </a:solidFill>
              </a:rPr>
              <a:t>Massiva</a:t>
            </a:r>
            <a:endParaRPr lang="en-US" sz="1397" dirty="0"/>
          </a:p>
        </p:txBody>
      </p:sp>
      <p:sp>
        <p:nvSpPr>
          <p:cNvPr id="37" name="Text 28"/>
          <p:cNvSpPr/>
          <p:nvPr/>
        </p:nvSpPr>
        <p:spPr>
          <a:xfrm>
            <a:off x="7150894" y="2021681"/>
            <a:ext cx="1564481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Automação total de fulfillment</a:t>
            </a:r>
            <a:endParaRPr lang="en-US" sz="834" dirty="0"/>
          </a:p>
        </p:txBody>
      </p:sp>
      <p:sp>
        <p:nvSpPr>
          <p:cNvPr id="38" name="Text 29"/>
          <p:cNvSpPr/>
          <p:nvPr/>
        </p:nvSpPr>
        <p:spPr>
          <a:xfrm>
            <a:off x="7150894" y="2484574"/>
            <a:ext cx="1394371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Live Shopping diário (2h+)</a:t>
            </a:r>
            <a:endParaRPr lang="en-US" sz="834" dirty="0"/>
          </a:p>
        </p:txBody>
      </p:sp>
      <p:sp>
        <p:nvSpPr>
          <p:cNvPr id="39" name="Text 30"/>
          <p:cNvSpPr/>
          <p:nvPr/>
        </p:nvSpPr>
        <p:spPr>
          <a:xfrm>
            <a:off x="7150894" y="2787458"/>
            <a:ext cx="1564481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Meta: 300+ vídeos orgânicos/mês</a:t>
            </a:r>
            <a:endParaRPr lang="en-US" sz="834" dirty="0"/>
          </a:p>
        </p:txBody>
      </p:sp>
      <p:sp>
        <p:nvSpPr>
          <p:cNvPr id="40" name="Shape 31"/>
          <p:cNvSpPr/>
          <p:nvPr/>
        </p:nvSpPr>
        <p:spPr>
          <a:xfrm>
            <a:off x="0" y="5072063"/>
            <a:ext cx="9144000" cy="71438"/>
          </a:xfrm>
          <a:prstGeom prst="rect">
            <a:avLst/>
          </a:prstGeom>
          <a:solidFill>
            <a:srgbClr val="111111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19300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185863"/>
            <a:ext cx="9144000" cy="7144"/>
          </a:xfrm>
          <a:prstGeom prst="rect">
            <a:avLst/>
          </a:prstGeom>
          <a:solidFill>
            <a:srgbClr val="F0FFB3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3184187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A Revolução do </a:t>
            </a:r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
</a:t>
            </a:r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CCFF00"/>
                </a:solidFill>
              </a:rPr>
              <a:t>Comércio Social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6585784" y="880467"/>
            <a:ext cx="212959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9D00FF"/>
                </a:solidFill>
              </a:rPr>
              <a:t>Crescimento Explosivo</a:t>
            </a:r>
            <a:endParaRPr lang="en-US" sz="1269" dirty="0"/>
          </a:p>
        </p:txBody>
      </p:sp>
      <p:sp>
        <p:nvSpPr>
          <p:cNvPr id="7" name="Shape 4"/>
          <p:cNvSpPr/>
          <p:nvPr/>
        </p:nvSpPr>
        <p:spPr>
          <a:xfrm>
            <a:off x="428625" y="1755967"/>
            <a:ext cx="3993356" cy="640063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428625" y="1755967"/>
            <a:ext cx="28575" cy="640063"/>
          </a:xfrm>
          <a:prstGeom prst="rect">
            <a:avLst/>
          </a:prstGeom>
          <a:solidFill>
            <a:srgbClr val="CCFF00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964364"/>
            <a:ext cx="228600" cy="2286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900113" y="1855980"/>
            <a:ext cx="2088989" cy="24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120% Crescimento YoY</a:t>
            </a:r>
            <a:endParaRPr lang="en-US" sz="1193" dirty="0"/>
          </a:p>
        </p:txBody>
      </p:sp>
      <p:sp>
        <p:nvSpPr>
          <p:cNvPr id="11" name="Text 7"/>
          <p:cNvSpPr/>
          <p:nvPr/>
        </p:nvSpPr>
        <p:spPr>
          <a:xfrm>
            <a:off x="900113" y="2097779"/>
            <a:ext cx="208898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Vendas TikTok Shop EUA (2025)</a:t>
            </a:r>
            <a:endParaRPr lang="en-US" sz="1050" dirty="0"/>
          </a:p>
        </p:txBody>
      </p:sp>
      <p:sp>
        <p:nvSpPr>
          <p:cNvPr id="12" name="Shape 8"/>
          <p:cNvSpPr/>
          <p:nvPr/>
        </p:nvSpPr>
        <p:spPr>
          <a:xfrm>
            <a:off x="428625" y="2481755"/>
            <a:ext cx="3993356" cy="640063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sp>
        <p:nvSpPr>
          <p:cNvPr id="13" name="Shape 9"/>
          <p:cNvSpPr/>
          <p:nvPr/>
        </p:nvSpPr>
        <p:spPr>
          <a:xfrm>
            <a:off x="428625" y="2481755"/>
            <a:ext cx="28575" cy="640063"/>
          </a:xfrm>
          <a:prstGeom prst="rect">
            <a:avLst/>
          </a:prstGeom>
          <a:solidFill>
            <a:srgbClr val="CCFF00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" y="2690152"/>
            <a:ext cx="171450" cy="22860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900113" y="2581768"/>
            <a:ext cx="2924082" cy="24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95% Mais Marcas</a:t>
            </a:r>
            <a:endParaRPr lang="en-US" sz="1193" dirty="0"/>
          </a:p>
        </p:txBody>
      </p:sp>
      <p:sp>
        <p:nvSpPr>
          <p:cNvPr id="16" name="Text 11"/>
          <p:cNvSpPr/>
          <p:nvPr/>
        </p:nvSpPr>
        <p:spPr>
          <a:xfrm>
            <a:off x="900113" y="2823567"/>
            <a:ext cx="292408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Aumento de grandes marcas na plataforma</a:t>
            </a:r>
            <a:endParaRPr lang="en-US" sz="1050" dirty="0"/>
          </a:p>
        </p:txBody>
      </p:sp>
      <p:sp>
        <p:nvSpPr>
          <p:cNvPr id="17" name="Shape 12"/>
          <p:cNvSpPr/>
          <p:nvPr/>
        </p:nvSpPr>
        <p:spPr>
          <a:xfrm>
            <a:off x="428625" y="3207544"/>
            <a:ext cx="3993356" cy="640063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sp>
        <p:nvSpPr>
          <p:cNvPr id="18" name="Shape 13"/>
          <p:cNvSpPr/>
          <p:nvPr/>
        </p:nvSpPr>
        <p:spPr>
          <a:xfrm>
            <a:off x="428625" y="3207544"/>
            <a:ext cx="28575" cy="640063"/>
          </a:xfrm>
          <a:prstGeom prst="rect">
            <a:avLst/>
          </a:prstGeom>
          <a:solidFill>
            <a:srgbClr val="CCFF00"/>
          </a:solidFill>
          <a:ln/>
        </p:spPr>
      </p:sp>
      <p:pic>
        <p:nvPicPr>
          <p:cNvPr id="1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" y="3415940"/>
            <a:ext cx="257175" cy="228600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900113" y="3307556"/>
            <a:ext cx="2321161" cy="24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43.8% Compradores</a:t>
            </a:r>
            <a:endParaRPr lang="en-US" sz="1193" dirty="0"/>
          </a:p>
        </p:txBody>
      </p:sp>
      <p:sp>
        <p:nvSpPr>
          <p:cNvPr id="21" name="Text 15"/>
          <p:cNvSpPr/>
          <p:nvPr/>
        </p:nvSpPr>
        <p:spPr>
          <a:xfrm>
            <a:off x="900113" y="3549355"/>
            <a:ext cx="232116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Usuários que compraram em 2024</a:t>
            </a:r>
            <a:endParaRPr lang="en-US" sz="1050" dirty="0"/>
          </a:p>
        </p:txBody>
      </p:sp>
      <p:sp>
        <p:nvSpPr>
          <p:cNvPr id="22" name="Shape 16"/>
          <p:cNvSpPr/>
          <p:nvPr/>
        </p:nvSpPr>
        <p:spPr>
          <a:xfrm>
            <a:off x="428625" y="3933332"/>
            <a:ext cx="3993356" cy="640063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sp>
        <p:nvSpPr>
          <p:cNvPr id="23" name="Shape 17"/>
          <p:cNvSpPr/>
          <p:nvPr/>
        </p:nvSpPr>
        <p:spPr>
          <a:xfrm>
            <a:off x="428625" y="3933332"/>
            <a:ext cx="28575" cy="640063"/>
          </a:xfrm>
          <a:prstGeom prst="rect">
            <a:avLst/>
          </a:prstGeom>
          <a:solidFill>
            <a:srgbClr val="CCFF00"/>
          </a:solidFill>
          <a:ln/>
        </p:spPr>
      </p:sp>
      <p:pic>
        <p:nvPicPr>
          <p:cNvPr id="2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" y="4141729"/>
            <a:ext cx="285750" cy="228600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900113" y="4033345"/>
            <a:ext cx="2506619" cy="24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1.58 Bilhões</a:t>
            </a:r>
            <a:endParaRPr lang="en-US" sz="1193" dirty="0"/>
          </a:p>
        </p:txBody>
      </p:sp>
      <p:sp>
        <p:nvSpPr>
          <p:cNvPr id="26" name="Text 19"/>
          <p:cNvSpPr/>
          <p:nvPr/>
        </p:nvSpPr>
        <p:spPr>
          <a:xfrm>
            <a:off x="900113" y="4275144"/>
            <a:ext cx="250661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Usuários ativos mensais globalmente</a:t>
            </a:r>
            <a:endParaRPr lang="en-US" sz="1050" dirty="0"/>
          </a:p>
        </p:txBody>
      </p:sp>
      <p:sp>
        <p:nvSpPr>
          <p:cNvPr id="27" name="Text 20"/>
          <p:cNvSpPr/>
          <p:nvPr/>
        </p:nvSpPr>
        <p:spPr>
          <a:xfrm>
            <a:off x="4864894" y="1257300"/>
            <a:ext cx="1886815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9D00FF"/>
                </a:solidFill>
              </a:rPr>
              <a:t>Crescimento de Vendas</a:t>
            </a:r>
            <a:endParaRPr lang="en-US" sz="1269" dirty="0"/>
          </a:p>
        </p:txBody>
      </p:sp>
      <p:sp>
        <p:nvSpPr>
          <p:cNvPr id="28" name="Shape 21"/>
          <p:cNvSpPr/>
          <p:nvPr/>
        </p:nvSpPr>
        <p:spPr>
          <a:xfrm>
            <a:off x="5149444" y="3816548"/>
            <a:ext cx="571500" cy="857250"/>
          </a:xfrm>
          <a:prstGeom prst="rect">
            <a:avLst/>
          </a:prstGeom>
          <a:solidFill>
            <a:srgbClr val="CCFF00">
              <a:alpha val="10000"/>
            </a:srgbClr>
          </a:solidFill>
          <a:ln/>
        </p:spPr>
      </p:sp>
      <p:sp>
        <p:nvSpPr>
          <p:cNvPr id="29" name="Text 22"/>
          <p:cNvSpPr/>
          <p:nvPr/>
        </p:nvSpPr>
        <p:spPr>
          <a:xfrm>
            <a:off x="5149444" y="3602236"/>
            <a:ext cx="5715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CCFF00"/>
                </a:solidFill>
              </a:rPr>
              <a:t>100</a:t>
            </a:r>
            <a:endParaRPr lang="en-US" sz="987" dirty="0"/>
          </a:p>
        </p:txBody>
      </p:sp>
      <p:sp>
        <p:nvSpPr>
          <p:cNvPr id="30" name="Text 23"/>
          <p:cNvSpPr/>
          <p:nvPr/>
        </p:nvSpPr>
        <p:spPr>
          <a:xfrm>
            <a:off x="5304430" y="4759523"/>
            <a:ext cx="26152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2023</a:t>
            </a:r>
            <a:endParaRPr lang="en-US" sz="834" dirty="0"/>
          </a:p>
        </p:txBody>
      </p:sp>
      <p:sp>
        <p:nvSpPr>
          <p:cNvPr id="31" name="Shape 24"/>
          <p:cNvSpPr/>
          <p:nvPr/>
        </p:nvSpPr>
        <p:spPr>
          <a:xfrm>
            <a:off x="6432919" y="3387923"/>
            <a:ext cx="571500" cy="1285875"/>
          </a:xfrm>
          <a:prstGeom prst="rect">
            <a:avLst/>
          </a:prstGeom>
          <a:solidFill>
            <a:srgbClr val="CCFF00">
              <a:alpha val="14000"/>
            </a:srgbClr>
          </a:solidFill>
          <a:ln/>
        </p:spPr>
      </p:sp>
      <p:sp>
        <p:nvSpPr>
          <p:cNvPr id="32" name="Text 25"/>
          <p:cNvSpPr/>
          <p:nvPr/>
        </p:nvSpPr>
        <p:spPr>
          <a:xfrm>
            <a:off x="6432919" y="3173611"/>
            <a:ext cx="5715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CCFF00"/>
                </a:solidFill>
              </a:rPr>
              <a:t>180</a:t>
            </a:r>
            <a:endParaRPr lang="en-US" sz="987" dirty="0"/>
          </a:p>
        </p:txBody>
      </p:sp>
      <p:sp>
        <p:nvSpPr>
          <p:cNvPr id="33" name="Text 26"/>
          <p:cNvSpPr/>
          <p:nvPr/>
        </p:nvSpPr>
        <p:spPr>
          <a:xfrm>
            <a:off x="6587905" y="4759523"/>
            <a:ext cx="26152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2024</a:t>
            </a:r>
            <a:endParaRPr lang="en-US" sz="834" dirty="0"/>
          </a:p>
        </p:txBody>
      </p:sp>
      <p:sp>
        <p:nvSpPr>
          <p:cNvPr id="34" name="Shape 27"/>
          <p:cNvSpPr/>
          <p:nvPr/>
        </p:nvSpPr>
        <p:spPr>
          <a:xfrm>
            <a:off x="7716394" y="2673548"/>
            <a:ext cx="571500" cy="2000250"/>
          </a:xfrm>
          <a:prstGeom prst="rect">
            <a:avLst/>
          </a:prstGeom>
          <a:solidFill>
            <a:srgbClr val="CCFF00">
              <a:alpha val="20000"/>
            </a:srgbClr>
          </a:solidFill>
          <a:ln/>
        </p:spPr>
      </p:sp>
      <p:sp>
        <p:nvSpPr>
          <p:cNvPr id="35" name="Text 28"/>
          <p:cNvSpPr/>
          <p:nvPr/>
        </p:nvSpPr>
        <p:spPr>
          <a:xfrm>
            <a:off x="7716394" y="2459236"/>
            <a:ext cx="5715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CCFF00"/>
                </a:solidFill>
              </a:rPr>
              <a:t>396</a:t>
            </a:r>
            <a:endParaRPr lang="en-US" sz="987" dirty="0"/>
          </a:p>
        </p:txBody>
      </p:sp>
      <p:sp>
        <p:nvSpPr>
          <p:cNvPr id="36" name="Text 29"/>
          <p:cNvSpPr/>
          <p:nvPr/>
        </p:nvSpPr>
        <p:spPr>
          <a:xfrm>
            <a:off x="7871380" y="4759523"/>
            <a:ext cx="26152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2025</a:t>
            </a:r>
            <a:endParaRPr lang="en-US" sz="834" dirty="0"/>
          </a:p>
        </p:txBody>
      </p:sp>
      <p:sp>
        <p:nvSpPr>
          <p:cNvPr id="37" name="Text 30"/>
          <p:cNvSpPr/>
          <p:nvPr/>
        </p:nvSpPr>
        <p:spPr>
          <a:xfrm>
            <a:off x="7318549" y="4429125"/>
            <a:ext cx="1682576" cy="6429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5100"/>
              </a:lnSpc>
              <a:buNone/>
            </a:pPr>
            <a:r>
              <a:rPr lang="en-US" sz="4664" b="1" dirty="0">
                <a:solidFill>
                  <a:srgbClr val="FFFFFF">
                    <a:alpha val="3000"/>
                  </a:srgbClr>
                </a:solidFill>
              </a:rPr>
              <a:t>120%</a:t>
            </a:r>
            <a:endParaRPr lang="en-US" sz="4664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921544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914400"/>
            <a:ext cx="9144000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357188"/>
            <a:ext cx="4437134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Os 5 Pilares do </a:t>
            </a:r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CCFF00"/>
                </a:solidFill>
              </a:rPr>
              <a:t>Sucesso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6792255" y="505420"/>
            <a:ext cx="192312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2" kern="0" dirty="0">
                <a:solidFill>
                  <a:srgbClr val="9D00FF"/>
                </a:solidFill>
              </a:rPr>
              <a:t>Framework Resumido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200150"/>
            <a:ext cx="1543050" cy="3657600"/>
          </a:xfrm>
          <a:prstGeom prst="rect">
            <a:avLst/>
          </a:prstGeom>
          <a:solidFill>
            <a:srgbClr val="FFFFFF">
              <a:alpha val="2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428625" y="1200150"/>
            <a:ext cx="1543050" cy="7144"/>
          </a:xfrm>
          <a:prstGeom prst="rect">
            <a:avLst/>
          </a:prstGeom>
          <a:solidFill>
            <a:srgbClr val="CCFF00"/>
          </a:solidFill>
          <a:ln/>
        </p:spPr>
      </p:sp>
      <p:sp>
        <p:nvSpPr>
          <p:cNvPr id="9" name="Shape 6"/>
          <p:cNvSpPr/>
          <p:nvPr/>
        </p:nvSpPr>
        <p:spPr>
          <a:xfrm>
            <a:off x="1964531" y="1200150"/>
            <a:ext cx="7144" cy="3657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0" name="Shape 7"/>
          <p:cNvSpPr/>
          <p:nvPr/>
        </p:nvSpPr>
        <p:spPr>
          <a:xfrm>
            <a:off x="428625" y="4850606"/>
            <a:ext cx="1543050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1" name="Shape 8"/>
          <p:cNvSpPr/>
          <p:nvPr/>
        </p:nvSpPr>
        <p:spPr>
          <a:xfrm>
            <a:off x="428625" y="1200150"/>
            <a:ext cx="7144" cy="3657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2" name="Shape 9"/>
          <p:cNvSpPr/>
          <p:nvPr/>
        </p:nvSpPr>
        <p:spPr>
          <a:xfrm>
            <a:off x="428625" y="1200150"/>
            <a:ext cx="1528763" cy="42863"/>
          </a:xfrm>
          <a:prstGeom prst="rect">
            <a:avLst/>
          </a:prstGeom>
          <a:solidFill>
            <a:srgbClr val="CCFF00"/>
          </a:solidFill>
          <a:ln/>
        </p:spPr>
      </p:sp>
      <p:sp>
        <p:nvSpPr>
          <p:cNvPr id="13" name="Text 10"/>
          <p:cNvSpPr/>
          <p:nvPr/>
        </p:nvSpPr>
        <p:spPr>
          <a:xfrm>
            <a:off x="1030960" y="1343025"/>
            <a:ext cx="326910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016" b="1" dirty="0">
                <a:solidFill>
                  <a:srgbClr val="FFFFFF">
                    <a:alpha val="10000"/>
                  </a:srgbClr>
                </a:solidFill>
              </a:rPr>
              <a:t>01</a:t>
            </a:r>
            <a:endParaRPr lang="en-US" sz="2016" dirty="0"/>
          </a:p>
        </p:txBody>
      </p:sp>
      <p:sp>
        <p:nvSpPr>
          <p:cNvPr id="14" name="Shape 11"/>
          <p:cNvSpPr/>
          <p:nvPr/>
        </p:nvSpPr>
        <p:spPr>
          <a:xfrm>
            <a:off x="980117" y="1803797"/>
            <a:ext cx="428625" cy="428625"/>
          </a:xfrm>
          <a:prstGeom prst="ellipse">
            <a:avLst/>
          </a:prstGeom>
          <a:solidFill>
            <a:srgbClr val="FFFFFF">
              <a:alpha val="5000"/>
            </a:srgbClr>
          </a:solidFill>
          <a:ln/>
        </p:spPr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29" y="1903809"/>
            <a:ext cx="228600" cy="22860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590978" y="2339578"/>
            <a:ext cx="120687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90" b="1" spc="1" kern="0" dirty="0">
                <a:solidFill>
                  <a:srgbClr val="CCFF00"/>
                </a:solidFill>
              </a:rPr>
              <a:t>Mentalidade</a:t>
            </a:r>
            <a:endParaRPr lang="en-US" sz="1090" dirty="0"/>
          </a:p>
        </p:txBody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911078"/>
            <a:ext cx="71438" cy="71438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714375" y="2882503"/>
            <a:ext cx="1102984" cy="2800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CCCCCC"/>
                </a:solidFill>
              </a:rPr>
              <a:t>Efeito Halo Cross-Channel</a:t>
            </a:r>
            <a:endParaRPr lang="en-US" sz="727" dirty="0"/>
          </a:p>
        </p:txBody>
      </p:sp>
      <p:pic>
        <p:nvPicPr>
          <p:cNvPr id="1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298236"/>
            <a:ext cx="71438" cy="71438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14375" y="3269661"/>
            <a:ext cx="763516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CCCCCC"/>
                </a:solidFill>
              </a:rPr>
              <a:t>Visão de 90 Dias</a:t>
            </a:r>
            <a:endParaRPr lang="en-US" sz="727" dirty="0"/>
          </a:p>
        </p:txBody>
      </p:sp>
      <p:pic>
        <p:nvPicPr>
          <p:cNvPr id="2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3545393"/>
            <a:ext cx="71438" cy="71438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714375" y="3516818"/>
            <a:ext cx="939933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CCCCCC"/>
                </a:solidFill>
              </a:rPr>
              <a:t>Break-even é Vitória</a:t>
            </a:r>
            <a:endParaRPr lang="en-US" sz="727" dirty="0"/>
          </a:p>
        </p:txBody>
      </p:sp>
      <p:sp>
        <p:nvSpPr>
          <p:cNvPr id="23" name="Text 16"/>
          <p:cNvSpPr/>
          <p:nvPr/>
        </p:nvSpPr>
        <p:spPr>
          <a:xfrm>
            <a:off x="428625" y="4520208"/>
            <a:ext cx="1531609" cy="337542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666666"/>
                </a:solidFill>
              </a:rPr>
              <a:t>FOUNDATION</a:t>
            </a:r>
            <a:endParaRPr lang="en-US" sz="621" dirty="0"/>
          </a:p>
        </p:txBody>
      </p:sp>
      <p:sp>
        <p:nvSpPr>
          <p:cNvPr id="24" name="Shape 17"/>
          <p:cNvSpPr/>
          <p:nvPr/>
        </p:nvSpPr>
        <p:spPr>
          <a:xfrm>
            <a:off x="2103109" y="1200150"/>
            <a:ext cx="1545896" cy="3657600"/>
          </a:xfrm>
          <a:prstGeom prst="rect">
            <a:avLst/>
          </a:prstGeom>
          <a:solidFill>
            <a:srgbClr val="FFFFFF">
              <a:alpha val="2000"/>
            </a:srgbClr>
          </a:solidFill>
          <a:ln/>
        </p:spPr>
      </p:sp>
      <p:sp>
        <p:nvSpPr>
          <p:cNvPr id="25" name="Shape 18"/>
          <p:cNvSpPr/>
          <p:nvPr/>
        </p:nvSpPr>
        <p:spPr>
          <a:xfrm>
            <a:off x="2103109" y="1200150"/>
            <a:ext cx="1545896" cy="7144"/>
          </a:xfrm>
          <a:prstGeom prst="rect">
            <a:avLst/>
          </a:prstGeom>
          <a:solidFill>
            <a:srgbClr val="9D00FF"/>
          </a:solidFill>
          <a:ln/>
        </p:spPr>
      </p:sp>
      <p:sp>
        <p:nvSpPr>
          <p:cNvPr id="26" name="Shape 19"/>
          <p:cNvSpPr/>
          <p:nvPr/>
        </p:nvSpPr>
        <p:spPr>
          <a:xfrm>
            <a:off x="3641861" y="1200150"/>
            <a:ext cx="7144" cy="3657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7" name="Shape 20"/>
          <p:cNvSpPr/>
          <p:nvPr/>
        </p:nvSpPr>
        <p:spPr>
          <a:xfrm>
            <a:off x="2103109" y="4850606"/>
            <a:ext cx="1545896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8" name="Shape 21"/>
          <p:cNvSpPr/>
          <p:nvPr/>
        </p:nvSpPr>
        <p:spPr>
          <a:xfrm>
            <a:off x="2103109" y="1200150"/>
            <a:ext cx="7144" cy="3657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9" name="Shape 22"/>
          <p:cNvSpPr/>
          <p:nvPr/>
        </p:nvSpPr>
        <p:spPr>
          <a:xfrm>
            <a:off x="2105983" y="1200150"/>
            <a:ext cx="1528763" cy="42863"/>
          </a:xfrm>
          <a:prstGeom prst="rect">
            <a:avLst/>
          </a:prstGeom>
          <a:solidFill>
            <a:srgbClr val="9D00FF"/>
          </a:solidFill>
          <a:ln/>
        </p:spPr>
      </p:sp>
      <p:sp>
        <p:nvSpPr>
          <p:cNvPr id="30" name="Text 23"/>
          <p:cNvSpPr/>
          <p:nvPr/>
        </p:nvSpPr>
        <p:spPr>
          <a:xfrm>
            <a:off x="2709769" y="1343025"/>
            <a:ext cx="326910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016" b="1" dirty="0">
                <a:solidFill>
                  <a:srgbClr val="FFFFFF">
                    <a:alpha val="10000"/>
                  </a:srgbClr>
                </a:solidFill>
              </a:rPr>
              <a:t>02</a:t>
            </a:r>
            <a:endParaRPr lang="en-US" sz="2016" dirty="0"/>
          </a:p>
        </p:txBody>
      </p:sp>
      <p:sp>
        <p:nvSpPr>
          <p:cNvPr id="31" name="Shape 24"/>
          <p:cNvSpPr/>
          <p:nvPr/>
        </p:nvSpPr>
        <p:spPr>
          <a:xfrm>
            <a:off x="2658898" y="1803797"/>
            <a:ext cx="428625" cy="428625"/>
          </a:xfrm>
          <a:prstGeom prst="ellipse">
            <a:avLst/>
          </a:prstGeom>
          <a:solidFill>
            <a:srgbClr val="FFFFFF">
              <a:alpha val="5000"/>
            </a:srgbClr>
          </a:solidFill>
          <a:ln/>
        </p:spPr>
      </p:sp>
      <p:pic>
        <p:nvPicPr>
          <p:cNvPr id="3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8911" y="1903809"/>
            <a:ext cx="228600" cy="228600"/>
          </a:xfrm>
          <a:prstGeom prst="rect">
            <a:avLst/>
          </a:prstGeom>
        </p:spPr>
      </p:pic>
      <p:sp>
        <p:nvSpPr>
          <p:cNvPr id="33" name="Text 25"/>
          <p:cNvSpPr/>
          <p:nvPr/>
        </p:nvSpPr>
        <p:spPr>
          <a:xfrm>
            <a:off x="2359977" y="2339578"/>
            <a:ext cx="102646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90" b="1" spc="1" kern="0" dirty="0">
                <a:solidFill>
                  <a:srgbClr val="9D00FF"/>
                </a:solidFill>
              </a:rPr>
              <a:t>Algoritmo</a:t>
            </a:r>
            <a:endParaRPr lang="en-US" sz="1090" dirty="0"/>
          </a:p>
        </p:txBody>
      </p:sp>
      <p:pic>
        <p:nvPicPr>
          <p:cNvPr id="34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8858" y="2911078"/>
            <a:ext cx="71438" cy="71438"/>
          </a:xfrm>
          <a:prstGeom prst="rect">
            <a:avLst/>
          </a:prstGeom>
        </p:spPr>
      </p:pic>
      <p:sp>
        <p:nvSpPr>
          <p:cNvPr id="35" name="Text 26"/>
          <p:cNvSpPr/>
          <p:nvPr/>
        </p:nvSpPr>
        <p:spPr>
          <a:xfrm>
            <a:off x="2391733" y="2882503"/>
            <a:ext cx="1047034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CCCCCC"/>
                </a:solidFill>
              </a:rPr>
              <a:t>Regra dos 3 Segundos</a:t>
            </a:r>
            <a:endParaRPr lang="en-US" sz="727" dirty="0"/>
          </a:p>
        </p:txBody>
      </p:sp>
      <p:pic>
        <p:nvPicPr>
          <p:cNvPr id="36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8858" y="3158235"/>
            <a:ext cx="71438" cy="71438"/>
          </a:xfrm>
          <a:prstGeom prst="rect">
            <a:avLst/>
          </a:prstGeom>
        </p:spPr>
      </p:pic>
      <p:sp>
        <p:nvSpPr>
          <p:cNvPr id="37" name="Text 27"/>
          <p:cNvSpPr/>
          <p:nvPr/>
        </p:nvSpPr>
        <p:spPr>
          <a:xfrm>
            <a:off x="2391733" y="3129660"/>
            <a:ext cx="622288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CCCCCC"/>
                </a:solidFill>
              </a:rPr>
              <a:t>Limite de 31s</a:t>
            </a:r>
            <a:endParaRPr lang="en-US" sz="727" dirty="0"/>
          </a:p>
        </p:txBody>
      </p:sp>
      <p:pic>
        <p:nvPicPr>
          <p:cNvPr id="38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8858" y="3405392"/>
            <a:ext cx="71438" cy="71438"/>
          </a:xfrm>
          <a:prstGeom prst="rect">
            <a:avLst/>
          </a:prstGeom>
        </p:spPr>
      </p:pic>
      <p:sp>
        <p:nvSpPr>
          <p:cNvPr id="39" name="Text 28"/>
          <p:cNvSpPr/>
          <p:nvPr/>
        </p:nvSpPr>
        <p:spPr>
          <a:xfrm>
            <a:off x="2391733" y="3376817"/>
            <a:ext cx="853120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CCCCCC"/>
                </a:solidFill>
              </a:rPr>
              <a:t>75% de Conclusão</a:t>
            </a:r>
            <a:endParaRPr lang="en-US" sz="727" dirty="0"/>
          </a:p>
        </p:txBody>
      </p:sp>
      <p:sp>
        <p:nvSpPr>
          <p:cNvPr id="40" name="Text 29"/>
          <p:cNvSpPr/>
          <p:nvPr/>
        </p:nvSpPr>
        <p:spPr>
          <a:xfrm>
            <a:off x="2105983" y="4520208"/>
            <a:ext cx="1534483" cy="337542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666666"/>
                </a:solidFill>
              </a:rPr>
              <a:t>MECHANICS</a:t>
            </a:r>
            <a:endParaRPr lang="en-US" sz="621" dirty="0"/>
          </a:p>
        </p:txBody>
      </p:sp>
      <p:sp>
        <p:nvSpPr>
          <p:cNvPr id="41" name="Shape 30"/>
          <p:cNvSpPr/>
          <p:nvPr/>
        </p:nvSpPr>
        <p:spPr>
          <a:xfrm>
            <a:off x="3783341" y="1200150"/>
            <a:ext cx="1548771" cy="3657600"/>
          </a:xfrm>
          <a:prstGeom prst="rect">
            <a:avLst/>
          </a:prstGeom>
          <a:solidFill>
            <a:srgbClr val="FFFFFF">
              <a:alpha val="2000"/>
            </a:srgbClr>
          </a:solidFill>
          <a:ln/>
        </p:spPr>
      </p:sp>
      <p:sp>
        <p:nvSpPr>
          <p:cNvPr id="42" name="Shape 31"/>
          <p:cNvSpPr/>
          <p:nvPr/>
        </p:nvSpPr>
        <p:spPr>
          <a:xfrm>
            <a:off x="3783341" y="1200150"/>
            <a:ext cx="1548771" cy="7144"/>
          </a:xfrm>
          <a:prstGeom prst="rect">
            <a:avLst/>
          </a:prstGeom>
          <a:solidFill>
            <a:srgbClr val="00FFFF"/>
          </a:solidFill>
          <a:ln/>
        </p:spPr>
      </p:sp>
      <p:sp>
        <p:nvSpPr>
          <p:cNvPr id="43" name="Shape 32"/>
          <p:cNvSpPr/>
          <p:nvPr/>
        </p:nvSpPr>
        <p:spPr>
          <a:xfrm>
            <a:off x="5324968" y="1200150"/>
            <a:ext cx="7144" cy="3657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4" name="Shape 33"/>
          <p:cNvSpPr/>
          <p:nvPr/>
        </p:nvSpPr>
        <p:spPr>
          <a:xfrm>
            <a:off x="3783341" y="4850606"/>
            <a:ext cx="1548771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5" name="Shape 34"/>
          <p:cNvSpPr/>
          <p:nvPr/>
        </p:nvSpPr>
        <p:spPr>
          <a:xfrm>
            <a:off x="3783341" y="1200150"/>
            <a:ext cx="7144" cy="3657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6" name="Shape 35"/>
          <p:cNvSpPr/>
          <p:nvPr/>
        </p:nvSpPr>
        <p:spPr>
          <a:xfrm>
            <a:off x="3789034" y="1200150"/>
            <a:ext cx="1528763" cy="42863"/>
          </a:xfrm>
          <a:prstGeom prst="rect">
            <a:avLst/>
          </a:prstGeom>
          <a:solidFill>
            <a:srgbClr val="00FFFF"/>
          </a:solidFill>
          <a:ln/>
        </p:spPr>
      </p:sp>
      <p:sp>
        <p:nvSpPr>
          <p:cNvPr id="47" name="Text 36"/>
          <p:cNvSpPr/>
          <p:nvPr/>
        </p:nvSpPr>
        <p:spPr>
          <a:xfrm>
            <a:off x="4394243" y="1343025"/>
            <a:ext cx="326910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016" b="1" dirty="0">
                <a:solidFill>
                  <a:srgbClr val="FFFFFF">
                    <a:alpha val="10000"/>
                  </a:srgbClr>
                </a:solidFill>
              </a:rPr>
              <a:t>03</a:t>
            </a:r>
            <a:endParaRPr lang="en-US" sz="2016" dirty="0"/>
          </a:p>
        </p:txBody>
      </p:sp>
      <p:sp>
        <p:nvSpPr>
          <p:cNvPr id="48" name="Shape 37"/>
          <p:cNvSpPr/>
          <p:nvPr/>
        </p:nvSpPr>
        <p:spPr>
          <a:xfrm>
            <a:off x="4343372" y="1803797"/>
            <a:ext cx="428625" cy="428625"/>
          </a:xfrm>
          <a:prstGeom prst="ellipse">
            <a:avLst/>
          </a:prstGeom>
          <a:solidFill>
            <a:srgbClr val="FFFFFF">
              <a:alpha val="5000"/>
            </a:srgbClr>
          </a:solidFill>
          <a:ln/>
        </p:spPr>
      </p:sp>
      <p:pic>
        <p:nvPicPr>
          <p:cNvPr id="49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9097" y="1903809"/>
            <a:ext cx="257175" cy="228600"/>
          </a:xfrm>
          <a:prstGeom prst="rect">
            <a:avLst/>
          </a:prstGeom>
        </p:spPr>
      </p:pic>
      <p:sp>
        <p:nvSpPr>
          <p:cNvPr id="50" name="Text 38"/>
          <p:cNvSpPr/>
          <p:nvPr/>
        </p:nvSpPr>
        <p:spPr>
          <a:xfrm>
            <a:off x="4084579" y="2339578"/>
            <a:ext cx="94624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90" b="1" spc="1" kern="0" dirty="0">
                <a:solidFill>
                  <a:srgbClr val="00FFFF"/>
                </a:solidFill>
              </a:rPr>
              <a:t>Conteúdo</a:t>
            </a:r>
            <a:endParaRPr lang="en-US" sz="1090" dirty="0"/>
          </a:p>
        </p:txBody>
      </p:sp>
      <p:pic>
        <p:nvPicPr>
          <p:cNvPr id="51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1909" y="2911078"/>
            <a:ext cx="71438" cy="71438"/>
          </a:xfrm>
          <a:prstGeom prst="rect">
            <a:avLst/>
          </a:prstGeom>
        </p:spPr>
      </p:pic>
      <p:sp>
        <p:nvSpPr>
          <p:cNvPr id="52" name="Text 39"/>
          <p:cNvSpPr/>
          <p:nvPr/>
        </p:nvSpPr>
        <p:spPr>
          <a:xfrm>
            <a:off x="4074784" y="2882503"/>
            <a:ext cx="775711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CCCCCC"/>
                </a:solidFill>
              </a:rPr>
              <a:t>Hooks Validados</a:t>
            </a:r>
            <a:endParaRPr lang="en-US" sz="727" dirty="0"/>
          </a:p>
        </p:txBody>
      </p:sp>
      <p:pic>
        <p:nvPicPr>
          <p:cNvPr id="5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31909" y="3158235"/>
            <a:ext cx="71438" cy="71438"/>
          </a:xfrm>
          <a:prstGeom prst="rect">
            <a:avLst/>
          </a:prstGeom>
        </p:spPr>
      </p:pic>
      <p:sp>
        <p:nvSpPr>
          <p:cNvPr id="54" name="Text 40"/>
          <p:cNvSpPr/>
          <p:nvPr/>
        </p:nvSpPr>
        <p:spPr>
          <a:xfrm>
            <a:off x="4074784" y="3129660"/>
            <a:ext cx="1031630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CCCCCC"/>
                </a:solidFill>
              </a:rPr>
              <a:t>5 Gatilhos Emocionais</a:t>
            </a:r>
            <a:endParaRPr lang="en-US" sz="727" dirty="0"/>
          </a:p>
        </p:txBody>
      </p:sp>
      <p:pic>
        <p:nvPicPr>
          <p:cNvPr id="55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31909" y="3405392"/>
            <a:ext cx="71438" cy="71438"/>
          </a:xfrm>
          <a:prstGeom prst="rect">
            <a:avLst/>
          </a:prstGeom>
        </p:spPr>
      </p:pic>
      <p:sp>
        <p:nvSpPr>
          <p:cNvPr id="56" name="Text 41"/>
          <p:cNvSpPr/>
          <p:nvPr/>
        </p:nvSpPr>
        <p:spPr>
          <a:xfrm>
            <a:off x="4074784" y="3376817"/>
            <a:ext cx="771302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CCCCCC"/>
                </a:solidFill>
              </a:rPr>
              <a:t>Engenharia Viral</a:t>
            </a:r>
            <a:endParaRPr lang="en-US" sz="727" dirty="0"/>
          </a:p>
        </p:txBody>
      </p:sp>
      <p:sp>
        <p:nvSpPr>
          <p:cNvPr id="57" name="Text 42"/>
          <p:cNvSpPr/>
          <p:nvPr/>
        </p:nvSpPr>
        <p:spPr>
          <a:xfrm>
            <a:off x="3789034" y="4520208"/>
            <a:ext cx="1537329" cy="337542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666666"/>
                </a:solidFill>
              </a:rPr>
              <a:t>CREATIVE</a:t>
            </a:r>
            <a:endParaRPr lang="en-US" sz="621" dirty="0"/>
          </a:p>
        </p:txBody>
      </p:sp>
      <p:sp>
        <p:nvSpPr>
          <p:cNvPr id="58" name="Shape 43"/>
          <p:cNvSpPr/>
          <p:nvPr/>
        </p:nvSpPr>
        <p:spPr>
          <a:xfrm>
            <a:off x="5469238" y="1200150"/>
            <a:ext cx="1551617" cy="3657600"/>
          </a:xfrm>
          <a:prstGeom prst="rect">
            <a:avLst/>
          </a:prstGeom>
          <a:solidFill>
            <a:srgbClr val="FFFFFF">
              <a:alpha val="2000"/>
            </a:srgbClr>
          </a:solidFill>
          <a:ln/>
        </p:spPr>
      </p:sp>
      <p:sp>
        <p:nvSpPr>
          <p:cNvPr id="59" name="Shape 44"/>
          <p:cNvSpPr/>
          <p:nvPr/>
        </p:nvSpPr>
        <p:spPr>
          <a:xfrm>
            <a:off x="5469238" y="1200150"/>
            <a:ext cx="1551617" cy="7144"/>
          </a:xfrm>
          <a:prstGeom prst="rect">
            <a:avLst/>
          </a:prstGeom>
          <a:solidFill>
            <a:srgbClr val="FF00FF"/>
          </a:solidFill>
          <a:ln/>
        </p:spPr>
      </p:sp>
      <p:sp>
        <p:nvSpPr>
          <p:cNvPr id="60" name="Shape 45"/>
          <p:cNvSpPr/>
          <p:nvPr/>
        </p:nvSpPr>
        <p:spPr>
          <a:xfrm>
            <a:off x="7013711" y="1200150"/>
            <a:ext cx="7144" cy="3657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1" name="Shape 46"/>
          <p:cNvSpPr/>
          <p:nvPr/>
        </p:nvSpPr>
        <p:spPr>
          <a:xfrm>
            <a:off x="5469238" y="4850606"/>
            <a:ext cx="1551617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2" name="Shape 47"/>
          <p:cNvSpPr/>
          <p:nvPr/>
        </p:nvSpPr>
        <p:spPr>
          <a:xfrm>
            <a:off x="5469238" y="1200150"/>
            <a:ext cx="7144" cy="3657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3" name="Shape 48"/>
          <p:cNvSpPr/>
          <p:nvPr/>
        </p:nvSpPr>
        <p:spPr>
          <a:xfrm>
            <a:off x="5477861" y="1200150"/>
            <a:ext cx="1528763" cy="42863"/>
          </a:xfrm>
          <a:prstGeom prst="rect">
            <a:avLst/>
          </a:prstGeom>
          <a:solidFill>
            <a:srgbClr val="FF00FF"/>
          </a:solidFill>
          <a:ln/>
        </p:spPr>
      </p:sp>
      <p:sp>
        <p:nvSpPr>
          <p:cNvPr id="64" name="Text 49"/>
          <p:cNvSpPr/>
          <p:nvPr/>
        </p:nvSpPr>
        <p:spPr>
          <a:xfrm>
            <a:off x="6084494" y="1343025"/>
            <a:ext cx="326910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016" b="1" dirty="0">
                <a:solidFill>
                  <a:srgbClr val="FFFFFF">
                    <a:alpha val="10000"/>
                  </a:srgbClr>
                </a:solidFill>
              </a:rPr>
              <a:t>04</a:t>
            </a:r>
            <a:endParaRPr lang="en-US" sz="2016" dirty="0"/>
          </a:p>
        </p:txBody>
      </p:sp>
      <p:sp>
        <p:nvSpPr>
          <p:cNvPr id="65" name="Shape 50"/>
          <p:cNvSpPr/>
          <p:nvPr/>
        </p:nvSpPr>
        <p:spPr>
          <a:xfrm>
            <a:off x="6033650" y="1803797"/>
            <a:ext cx="428625" cy="428625"/>
          </a:xfrm>
          <a:prstGeom prst="ellipse">
            <a:avLst/>
          </a:prstGeom>
          <a:solidFill>
            <a:srgbClr val="FFFFFF">
              <a:alpha val="5000"/>
            </a:srgbClr>
          </a:solidFill>
          <a:ln/>
        </p:spPr>
      </p:sp>
      <p:pic>
        <p:nvPicPr>
          <p:cNvPr id="66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05088" y="1903809"/>
            <a:ext cx="285750" cy="228600"/>
          </a:xfrm>
          <a:prstGeom prst="rect">
            <a:avLst/>
          </a:prstGeom>
        </p:spPr>
      </p:pic>
      <p:sp>
        <p:nvSpPr>
          <p:cNvPr id="67" name="Text 51"/>
          <p:cNvSpPr/>
          <p:nvPr/>
        </p:nvSpPr>
        <p:spPr>
          <a:xfrm>
            <a:off x="5835160" y="2339578"/>
            <a:ext cx="82560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90" b="1" spc="1" kern="0" dirty="0">
                <a:solidFill>
                  <a:srgbClr val="FF00FF"/>
                </a:solidFill>
              </a:rPr>
              <a:t>Produto</a:t>
            </a:r>
            <a:endParaRPr lang="en-US" sz="1090" dirty="0"/>
          </a:p>
        </p:txBody>
      </p:sp>
      <p:pic>
        <p:nvPicPr>
          <p:cNvPr id="68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20736" y="2911078"/>
            <a:ext cx="71438" cy="71438"/>
          </a:xfrm>
          <a:prstGeom prst="rect">
            <a:avLst/>
          </a:prstGeom>
        </p:spPr>
      </p:pic>
      <p:sp>
        <p:nvSpPr>
          <p:cNvPr id="69" name="Text 52"/>
          <p:cNvSpPr/>
          <p:nvPr/>
        </p:nvSpPr>
        <p:spPr>
          <a:xfrm>
            <a:off x="5763611" y="2882503"/>
            <a:ext cx="922939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CCCCCC"/>
                </a:solidFill>
              </a:rPr>
              <a:t>Sweet Spot $20-$30</a:t>
            </a:r>
            <a:endParaRPr lang="en-US" sz="727" dirty="0"/>
          </a:p>
        </p:txBody>
      </p:sp>
      <p:pic>
        <p:nvPicPr>
          <p:cNvPr id="70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20736" y="3158235"/>
            <a:ext cx="71438" cy="71438"/>
          </a:xfrm>
          <a:prstGeom prst="rect">
            <a:avLst/>
          </a:prstGeom>
        </p:spPr>
      </p:pic>
      <p:sp>
        <p:nvSpPr>
          <p:cNvPr id="71" name="Text 53"/>
          <p:cNvSpPr/>
          <p:nvPr/>
        </p:nvSpPr>
        <p:spPr>
          <a:xfrm>
            <a:off x="5763611" y="3129660"/>
            <a:ext cx="1054150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CCCCCC"/>
                </a:solidFill>
              </a:rPr>
              <a:t>Novidade &gt; Best-Seller</a:t>
            </a:r>
            <a:endParaRPr lang="en-US" sz="727" dirty="0"/>
          </a:p>
        </p:txBody>
      </p:sp>
      <p:pic>
        <p:nvPicPr>
          <p:cNvPr id="72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20736" y="3405392"/>
            <a:ext cx="71438" cy="71438"/>
          </a:xfrm>
          <a:prstGeom prst="rect">
            <a:avLst/>
          </a:prstGeom>
        </p:spPr>
      </p:pic>
      <p:sp>
        <p:nvSpPr>
          <p:cNvPr id="73" name="Text 54"/>
          <p:cNvSpPr/>
          <p:nvPr/>
        </p:nvSpPr>
        <p:spPr>
          <a:xfrm>
            <a:off x="5763611" y="3376817"/>
            <a:ext cx="852813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CCCCCC"/>
                </a:solidFill>
              </a:rPr>
              <a:t>Fulfillment Rápido</a:t>
            </a:r>
            <a:endParaRPr lang="en-US" sz="727" dirty="0"/>
          </a:p>
        </p:txBody>
      </p:sp>
      <p:sp>
        <p:nvSpPr>
          <p:cNvPr id="74" name="Text 55"/>
          <p:cNvSpPr/>
          <p:nvPr/>
        </p:nvSpPr>
        <p:spPr>
          <a:xfrm>
            <a:off x="5477861" y="4520208"/>
            <a:ext cx="1540204" cy="337542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666666"/>
                </a:solidFill>
              </a:rPr>
              <a:t>OFFER</a:t>
            </a:r>
            <a:endParaRPr lang="en-US" sz="621" dirty="0"/>
          </a:p>
        </p:txBody>
      </p:sp>
      <p:sp>
        <p:nvSpPr>
          <p:cNvPr id="75" name="Shape 56"/>
          <p:cNvSpPr/>
          <p:nvPr/>
        </p:nvSpPr>
        <p:spPr>
          <a:xfrm>
            <a:off x="7160940" y="1200150"/>
            <a:ext cx="1554491" cy="3657600"/>
          </a:xfrm>
          <a:prstGeom prst="rect">
            <a:avLst/>
          </a:prstGeom>
          <a:solidFill>
            <a:srgbClr val="FFFFFF">
              <a:alpha val="2000"/>
            </a:srgbClr>
          </a:solidFill>
          <a:ln/>
        </p:spPr>
      </p:sp>
      <p:sp>
        <p:nvSpPr>
          <p:cNvPr id="76" name="Shape 57"/>
          <p:cNvSpPr/>
          <p:nvPr/>
        </p:nvSpPr>
        <p:spPr>
          <a:xfrm>
            <a:off x="7160940" y="1200150"/>
            <a:ext cx="1554491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77" name="Shape 58"/>
          <p:cNvSpPr/>
          <p:nvPr/>
        </p:nvSpPr>
        <p:spPr>
          <a:xfrm>
            <a:off x="8708287" y="1200150"/>
            <a:ext cx="7144" cy="3657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78" name="Shape 59"/>
          <p:cNvSpPr/>
          <p:nvPr/>
        </p:nvSpPr>
        <p:spPr>
          <a:xfrm>
            <a:off x="7160940" y="4850606"/>
            <a:ext cx="1554491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79" name="Shape 60"/>
          <p:cNvSpPr/>
          <p:nvPr/>
        </p:nvSpPr>
        <p:spPr>
          <a:xfrm>
            <a:off x="7160940" y="1200150"/>
            <a:ext cx="7144" cy="3657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0" name="Shape 61"/>
          <p:cNvSpPr/>
          <p:nvPr/>
        </p:nvSpPr>
        <p:spPr>
          <a:xfrm>
            <a:off x="7172325" y="1200150"/>
            <a:ext cx="1528763" cy="4286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1" name="Text 62"/>
          <p:cNvSpPr/>
          <p:nvPr/>
        </p:nvSpPr>
        <p:spPr>
          <a:xfrm>
            <a:off x="7780381" y="1343025"/>
            <a:ext cx="326910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016" b="1" dirty="0">
                <a:solidFill>
                  <a:srgbClr val="FFFFFF">
                    <a:alpha val="10000"/>
                  </a:srgbClr>
                </a:solidFill>
              </a:rPr>
              <a:t>05</a:t>
            </a:r>
            <a:endParaRPr lang="en-US" sz="2016" dirty="0"/>
          </a:p>
        </p:txBody>
      </p:sp>
      <p:sp>
        <p:nvSpPr>
          <p:cNvPr id="82" name="Shape 63"/>
          <p:cNvSpPr/>
          <p:nvPr/>
        </p:nvSpPr>
        <p:spPr>
          <a:xfrm>
            <a:off x="7729538" y="1803797"/>
            <a:ext cx="428625" cy="428625"/>
          </a:xfrm>
          <a:prstGeom prst="ellipse">
            <a:avLst/>
          </a:prstGeom>
          <a:solidFill>
            <a:srgbClr val="FFFFFF">
              <a:alpha val="5000"/>
            </a:srgbClr>
          </a:solidFill>
          <a:ln/>
        </p:spPr>
      </p:sp>
      <p:pic>
        <p:nvPicPr>
          <p:cNvPr id="83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00975" y="1903809"/>
            <a:ext cx="285750" cy="228600"/>
          </a:xfrm>
          <a:prstGeom prst="rect">
            <a:avLst/>
          </a:prstGeom>
        </p:spPr>
      </p:pic>
      <p:sp>
        <p:nvSpPr>
          <p:cNvPr id="84" name="Text 64"/>
          <p:cNvSpPr/>
          <p:nvPr/>
        </p:nvSpPr>
        <p:spPr>
          <a:xfrm>
            <a:off x="7632204" y="2339578"/>
            <a:ext cx="62326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90" b="1" spc="1" kern="0" dirty="0">
                <a:solidFill>
                  <a:srgbClr val="FFFFFF"/>
                </a:solidFill>
              </a:rPr>
              <a:t>Escala</a:t>
            </a:r>
            <a:endParaRPr lang="en-US" sz="1090" dirty="0"/>
          </a:p>
        </p:txBody>
      </p:sp>
      <p:pic>
        <p:nvPicPr>
          <p:cNvPr id="85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15200" y="2911078"/>
            <a:ext cx="71438" cy="71438"/>
          </a:xfrm>
          <a:prstGeom prst="rect">
            <a:avLst/>
          </a:prstGeom>
        </p:spPr>
      </p:pic>
      <p:sp>
        <p:nvSpPr>
          <p:cNvPr id="86" name="Text 65"/>
          <p:cNvSpPr/>
          <p:nvPr/>
        </p:nvSpPr>
        <p:spPr>
          <a:xfrm>
            <a:off x="7458075" y="2882503"/>
            <a:ext cx="761814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CCCCCC"/>
                </a:solidFill>
              </a:rPr>
              <a:t>Volume Massivo</a:t>
            </a:r>
            <a:endParaRPr lang="en-US" sz="727" dirty="0"/>
          </a:p>
        </p:txBody>
      </p:sp>
      <p:pic>
        <p:nvPicPr>
          <p:cNvPr id="87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15200" y="3158235"/>
            <a:ext cx="71438" cy="71438"/>
          </a:xfrm>
          <a:prstGeom prst="rect">
            <a:avLst/>
          </a:prstGeom>
        </p:spPr>
      </p:pic>
      <p:sp>
        <p:nvSpPr>
          <p:cNvPr id="88" name="Text 66"/>
          <p:cNvSpPr/>
          <p:nvPr/>
        </p:nvSpPr>
        <p:spPr>
          <a:xfrm>
            <a:off x="7458075" y="3129660"/>
            <a:ext cx="994628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CCCCCC"/>
                </a:solidFill>
              </a:rPr>
              <a:t>Exército de Criadores</a:t>
            </a:r>
            <a:endParaRPr lang="en-US" sz="727" dirty="0"/>
          </a:p>
        </p:txBody>
      </p:sp>
      <p:pic>
        <p:nvPicPr>
          <p:cNvPr id="89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15200" y="3405392"/>
            <a:ext cx="71438" cy="71438"/>
          </a:xfrm>
          <a:prstGeom prst="rect">
            <a:avLst/>
          </a:prstGeom>
        </p:spPr>
      </p:pic>
      <p:sp>
        <p:nvSpPr>
          <p:cNvPr id="90" name="Text 67"/>
          <p:cNvSpPr/>
          <p:nvPr/>
        </p:nvSpPr>
        <p:spPr>
          <a:xfrm>
            <a:off x="7458075" y="3376817"/>
            <a:ext cx="889927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CCCCCC"/>
                </a:solidFill>
              </a:rPr>
              <a:t>Princípio de Pareto</a:t>
            </a:r>
            <a:endParaRPr lang="en-US" sz="727" dirty="0"/>
          </a:p>
        </p:txBody>
      </p:sp>
      <p:sp>
        <p:nvSpPr>
          <p:cNvPr id="91" name="Text 68"/>
          <p:cNvSpPr/>
          <p:nvPr/>
        </p:nvSpPr>
        <p:spPr>
          <a:xfrm>
            <a:off x="7172325" y="4520208"/>
            <a:ext cx="1543050" cy="337542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666666"/>
                </a:solidFill>
              </a:rPr>
              <a:t>GROWTH</a:t>
            </a:r>
            <a:endParaRPr lang="en-US" sz="62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212761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010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842963"/>
            <a:ext cx="9144000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357188"/>
            <a:ext cx="3801424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O Momento é </a:t>
            </a:r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CCFF00"/>
                </a:solidFill>
              </a:rPr>
              <a:t>Agora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5878162" y="431304"/>
            <a:ext cx="283721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2" kern="0" dirty="0">
                <a:solidFill>
                  <a:srgbClr val="9D00FF"/>
                </a:solidFill>
              </a:rPr>
              <a:t>Janela de Oportunidade: BRASIL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128713"/>
            <a:ext cx="8286750" cy="1035844"/>
          </a:xfrm>
          <a:prstGeom prst="rect">
            <a:avLst/>
          </a:prstGeom>
          <a:solidFill>
            <a:srgbClr val="FFFFFF">
              <a:alpha val="2000"/>
            </a:srgbClr>
          </a:solidFill>
          <a:ln w="9144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42938" y="1343025"/>
            <a:ext cx="7858125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888888"/>
                </a:solidFill>
              </a:rPr>
              <a:t>Ciclo de Adoção do Mercado</a:t>
            </a:r>
            <a:endParaRPr lang="en-US" sz="727" dirty="0"/>
          </a:p>
        </p:txBody>
      </p:sp>
      <p:sp>
        <p:nvSpPr>
          <p:cNvPr id="9" name="Shape 6"/>
          <p:cNvSpPr/>
          <p:nvPr/>
        </p:nvSpPr>
        <p:spPr>
          <a:xfrm>
            <a:off x="642938" y="1585913"/>
            <a:ext cx="7858125" cy="142875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10" name="Shape 7"/>
          <p:cNvSpPr/>
          <p:nvPr/>
        </p:nvSpPr>
        <p:spPr>
          <a:xfrm>
            <a:off x="2132270" y="1300163"/>
            <a:ext cx="950398" cy="207169"/>
          </a:xfrm>
          <a:prstGeom prst="rect">
            <a:avLst/>
          </a:prstGeom>
          <a:solidFill>
            <a:srgbClr val="CCFF00"/>
          </a:solidFill>
          <a:ln/>
        </p:spPr>
      </p:sp>
      <p:sp>
        <p:nvSpPr>
          <p:cNvPr id="11" name="Text 8"/>
          <p:cNvSpPr/>
          <p:nvPr/>
        </p:nvSpPr>
        <p:spPr>
          <a:xfrm>
            <a:off x="2132270" y="1300163"/>
            <a:ext cx="950398" cy="207169"/>
          </a:xfrm>
          <a:prstGeom prst="rect">
            <a:avLst/>
          </a:prstGeom>
          <a:noFill/>
          <a:ln/>
        </p:spPr>
        <p:txBody>
          <a:bodyPr wrap="square" lIns="85090" tIns="42545" rIns="85090" bIns="42545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000000"/>
                </a:solidFill>
              </a:rPr>
              <a:t>VOCÊ ESTÁ AQUI</a:t>
            </a:r>
            <a:endParaRPr lang="en-US" sz="683" dirty="0"/>
          </a:p>
        </p:txBody>
      </p:sp>
      <p:sp>
        <p:nvSpPr>
          <p:cNvPr id="12" name="Text 9"/>
          <p:cNvSpPr/>
          <p:nvPr/>
        </p:nvSpPr>
        <p:spPr>
          <a:xfrm>
            <a:off x="642938" y="1800225"/>
            <a:ext cx="1470301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CCFF00"/>
                </a:solidFill>
              </a:rPr>
              <a:t>Early Adopters (Gold Rush)</a:t>
            </a:r>
            <a:endParaRPr lang="en-US" sz="727" dirty="0"/>
          </a:p>
        </p:txBody>
      </p:sp>
      <p:sp>
        <p:nvSpPr>
          <p:cNvPr id="13" name="Text 10"/>
          <p:cNvSpPr/>
          <p:nvPr/>
        </p:nvSpPr>
        <p:spPr>
          <a:xfrm>
            <a:off x="4679659" y="1800225"/>
            <a:ext cx="687112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AAAAAA"/>
                </a:solidFill>
              </a:rPr>
              <a:t>Crescimento</a:t>
            </a:r>
            <a:endParaRPr lang="en-US" sz="727" dirty="0"/>
          </a:p>
        </p:txBody>
      </p:sp>
      <p:sp>
        <p:nvSpPr>
          <p:cNvPr id="14" name="Text 11"/>
          <p:cNvSpPr/>
          <p:nvPr/>
        </p:nvSpPr>
        <p:spPr>
          <a:xfrm>
            <a:off x="7933190" y="1800225"/>
            <a:ext cx="567872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AAAAAA"/>
                </a:solidFill>
              </a:rPr>
              <a:t>Saturação</a:t>
            </a:r>
            <a:endParaRPr lang="en-US" sz="727" dirty="0"/>
          </a:p>
        </p:txBody>
      </p:sp>
      <p:sp>
        <p:nvSpPr>
          <p:cNvPr id="15" name="Shape 12"/>
          <p:cNvSpPr/>
          <p:nvPr/>
        </p:nvSpPr>
        <p:spPr>
          <a:xfrm>
            <a:off x="428625" y="2436019"/>
            <a:ext cx="2619384" cy="1492653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FFFFFF">
                <a:alpha val="10000"/>
              </a:srgbClr>
            </a:solidFill>
            <a:prstDash val="solid"/>
          </a:ln>
        </p:spPr>
      </p:sp>
      <p:pic>
        <p:nvPicPr>
          <p:cNvPr id="1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" y="2614613"/>
            <a:ext cx="228600" cy="22860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607219" y="2950369"/>
            <a:ext cx="2252653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Alcance Orgânico</a:t>
            </a:r>
            <a:endParaRPr lang="en-US" sz="1193" dirty="0"/>
          </a:p>
        </p:txBody>
      </p:sp>
      <p:sp>
        <p:nvSpPr>
          <p:cNvPr id="18" name="Text 14"/>
          <p:cNvSpPr/>
          <p:nvPr/>
        </p:nvSpPr>
        <p:spPr>
          <a:xfrm>
            <a:off x="607219" y="3255764"/>
            <a:ext cx="2252653" cy="4800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O algoritmo ainda privilegia novos entrantes. É possível viralizar e vender milhões com 0 seguidores.</a:t>
            </a:r>
            <a:endParaRPr lang="en-US" sz="834" dirty="0"/>
          </a:p>
        </p:txBody>
      </p:sp>
      <p:sp>
        <p:nvSpPr>
          <p:cNvPr id="19" name="Shape 15"/>
          <p:cNvSpPr/>
          <p:nvPr/>
        </p:nvSpPr>
        <p:spPr>
          <a:xfrm>
            <a:off x="3252778" y="2436019"/>
            <a:ext cx="2624128" cy="1492653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FFFFFF">
                <a:alpha val="10000"/>
              </a:srgbClr>
            </a:solidFill>
            <a:prstDash val="solid"/>
          </a:ln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144" y="2614613"/>
            <a:ext cx="257175" cy="228600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3436144" y="2950369"/>
            <a:ext cx="2257425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Subsídios</a:t>
            </a:r>
            <a:endParaRPr lang="en-US" sz="1193" dirty="0"/>
          </a:p>
        </p:txBody>
      </p:sp>
      <p:sp>
        <p:nvSpPr>
          <p:cNvPr id="22" name="Text 17"/>
          <p:cNvSpPr/>
          <p:nvPr/>
        </p:nvSpPr>
        <p:spPr>
          <a:xfrm>
            <a:off x="3436144" y="3255764"/>
            <a:ext cx="2257425" cy="4800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O TikTok está queimando caixa para crescer: Frete grátis e cupons agressivos para o comprador.</a:t>
            </a:r>
            <a:endParaRPr lang="en-US" sz="834" dirty="0"/>
          </a:p>
        </p:txBody>
      </p:sp>
      <p:sp>
        <p:nvSpPr>
          <p:cNvPr id="23" name="Shape 18"/>
          <p:cNvSpPr/>
          <p:nvPr/>
        </p:nvSpPr>
        <p:spPr>
          <a:xfrm>
            <a:off x="6086475" y="2436019"/>
            <a:ext cx="2628900" cy="1492653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FFFFFF">
                <a:alpha val="10000"/>
              </a:srgbClr>
            </a:solidFill>
            <a:prstDash val="solid"/>
          </a:ln>
        </p:spPr>
      </p:sp>
      <p:pic>
        <p:nvPicPr>
          <p:cNvPr id="2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612" y="2614613"/>
            <a:ext cx="257175" cy="228600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6274612" y="2950369"/>
            <a:ext cx="2262197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Oceano Azul</a:t>
            </a:r>
            <a:endParaRPr lang="en-US" sz="1193" dirty="0"/>
          </a:p>
        </p:txBody>
      </p:sp>
      <p:sp>
        <p:nvSpPr>
          <p:cNvPr id="26" name="Text 20"/>
          <p:cNvSpPr/>
          <p:nvPr/>
        </p:nvSpPr>
        <p:spPr>
          <a:xfrm>
            <a:off x="6274612" y="3255764"/>
            <a:ext cx="2262197" cy="4800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Grandes marcas são lentas. A concorrência profissional ainda é baixa no Brasil.</a:t>
            </a:r>
            <a:endParaRPr lang="en-US" sz="834" dirty="0"/>
          </a:p>
        </p:txBody>
      </p:sp>
      <p:sp>
        <p:nvSpPr>
          <p:cNvPr id="27" name="Shape 21"/>
          <p:cNvSpPr/>
          <p:nvPr/>
        </p:nvSpPr>
        <p:spPr>
          <a:xfrm>
            <a:off x="428625" y="4343009"/>
            <a:ext cx="8286750" cy="548283"/>
          </a:xfrm>
          <a:prstGeom prst="rect">
            <a:avLst/>
          </a:prstGeom>
          <a:solidFill>
            <a:srgbClr val="9D00FF">
              <a:alpha val="10000"/>
            </a:srgbClr>
          </a:solidFill>
          <a:ln w="18288">
            <a:solidFill>
              <a:srgbClr val="9D00FF"/>
            </a:solidFill>
            <a:prstDash val="dash"/>
          </a:ln>
        </p:spPr>
      </p:sp>
      <p:sp>
        <p:nvSpPr>
          <p:cNvPr id="28" name="Text 22"/>
          <p:cNvSpPr/>
          <p:nvPr/>
        </p:nvSpPr>
        <p:spPr>
          <a:xfrm>
            <a:off x="428625" y="4343009"/>
            <a:ext cx="8286750" cy="548283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269" spc="2" kern="0" dirty="0">
                <a:solidFill>
                  <a:srgbClr val="FFFFFF"/>
                </a:solidFill>
              </a:rPr>
              <a:t>Quem começa hoje, </a:t>
            </a:r>
            <a:pPr algn="ctr" indent="0" marL="0">
              <a:lnSpc>
                <a:spcPts val="1600"/>
              </a:lnSpc>
              <a:buNone/>
            </a:pPr>
            <a:r>
              <a:rPr lang="en-US" sz="1193" b="1" spc="2" kern="0" dirty="0">
                <a:solidFill>
                  <a:srgbClr val="CCFF00"/>
                </a:solidFill>
              </a:rPr>
              <a:t>domina amanhã</a:t>
            </a:r>
            <a:pPr algn="ctr" indent="0" marL="0">
              <a:lnSpc>
                <a:spcPts val="1600"/>
              </a:lnSpc>
              <a:buNone/>
            </a:pPr>
            <a:r>
              <a:rPr lang="en-US" sz="1269" spc="2" kern="0" dirty="0">
                <a:solidFill>
                  <a:srgbClr val="FFFFFF"/>
                </a:solidFill>
              </a:rPr>
              <a:t>.</a:t>
            </a:r>
            <a:endParaRPr lang="en-US" sz="1269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676395" y="512759"/>
            <a:ext cx="3791210" cy="6429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5100"/>
              </a:lnSpc>
              <a:buNone/>
            </a:pPr>
            <a:r>
              <a:rPr lang="en-US" sz="5182" b="1" spc="-2" kern="0" dirty="0">
                <a:solidFill>
                  <a:srgbClr val="FFFFFF"/>
                </a:solidFill>
              </a:rPr>
              <a:t>OBRI</a:t>
            </a:r>
            <a:pPr algn="ctr" indent="0" marL="0">
              <a:lnSpc>
                <a:spcPts val="5100"/>
              </a:lnSpc>
              <a:buNone/>
            </a:pPr>
            <a:r>
              <a:rPr lang="en-US" sz="5182" b="1" spc="-2" kern="0" dirty="0">
                <a:solidFill>
                  <a:srgbClr val="CCFF00"/>
                </a:solidFill>
              </a:rPr>
              <a:t>GADO</a:t>
            </a:r>
            <a:endParaRPr lang="en-US" sz="5182" dirty="0"/>
          </a:p>
        </p:txBody>
      </p:sp>
      <p:sp>
        <p:nvSpPr>
          <p:cNvPr id="4" name="Text 1"/>
          <p:cNvSpPr/>
          <p:nvPr/>
        </p:nvSpPr>
        <p:spPr>
          <a:xfrm>
            <a:off x="2963707" y="1227134"/>
            <a:ext cx="3216585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269" spc="3" kern="0" dirty="0">
                <a:solidFill>
                  <a:srgbClr val="9D00FF"/>
                </a:solidFill>
              </a:rPr>
              <a:t>A Revolução Começa Agora</a:t>
            </a:r>
            <a:endParaRPr lang="en-US" sz="1269" dirty="0"/>
          </a:p>
        </p:txBody>
      </p:sp>
      <p:sp>
        <p:nvSpPr>
          <p:cNvPr id="5" name="Shape 2"/>
          <p:cNvSpPr/>
          <p:nvPr/>
        </p:nvSpPr>
        <p:spPr>
          <a:xfrm>
            <a:off x="2464594" y="3461342"/>
            <a:ext cx="500063" cy="500063"/>
          </a:xfrm>
          <a:prstGeom prst="ellipse">
            <a:avLst/>
          </a:prstGeom>
          <a:solidFill>
            <a:srgbClr val="9D00FF">
              <a:alpha val="10000"/>
            </a:srgbClr>
          </a:solidFill>
          <a:ln w="9144">
            <a:solidFill>
              <a:srgbClr val="9D00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3597073"/>
            <a:ext cx="171450" cy="2286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128000" y="4068561"/>
            <a:ext cx="117324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Curso Completo</a:t>
            </a:r>
            <a:endParaRPr lang="en-US" sz="885" dirty="0"/>
          </a:p>
        </p:txBody>
      </p:sp>
      <p:sp>
        <p:nvSpPr>
          <p:cNvPr id="8" name="Text 4"/>
          <p:cNvSpPr/>
          <p:nvPr/>
        </p:nvSpPr>
        <p:spPr>
          <a:xfrm>
            <a:off x="2000250" y="4350739"/>
            <a:ext cx="1428750" cy="2800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888888"/>
                </a:solidFill>
              </a:rPr>
              <a:t>PDF com todas as estratégias e checklists detalhados.</a:t>
            </a:r>
            <a:endParaRPr lang="en-US" sz="727" dirty="0"/>
          </a:p>
        </p:txBody>
      </p:sp>
      <p:sp>
        <p:nvSpPr>
          <p:cNvPr id="9" name="Shape 5"/>
          <p:cNvSpPr/>
          <p:nvPr/>
        </p:nvSpPr>
        <p:spPr>
          <a:xfrm>
            <a:off x="4321969" y="3461342"/>
            <a:ext cx="500063" cy="500063"/>
          </a:xfrm>
          <a:prstGeom prst="ellipse">
            <a:avLst/>
          </a:prstGeom>
          <a:solidFill>
            <a:srgbClr val="CCFF00">
              <a:alpha val="10000"/>
            </a:srgbClr>
          </a:solidFill>
          <a:ln w="9144">
            <a:solidFill>
              <a:srgbClr val="CCFF00"/>
            </a:solidFill>
            <a:prstDash val="solid"/>
          </a:ln>
        </p:spPr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3597073"/>
            <a:ext cx="228600" cy="22860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4232309" y="4068561"/>
            <a:ext cx="67935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CCFF00"/>
                </a:solidFill>
              </a:rPr>
              <a:t>Execução</a:t>
            </a:r>
            <a:endParaRPr lang="en-US" sz="885" dirty="0"/>
          </a:p>
        </p:txBody>
      </p:sp>
      <p:sp>
        <p:nvSpPr>
          <p:cNvPr id="12" name="Text 7"/>
          <p:cNvSpPr/>
          <p:nvPr/>
        </p:nvSpPr>
        <p:spPr>
          <a:xfrm>
            <a:off x="3857625" y="4350739"/>
            <a:ext cx="1428750" cy="2800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888888"/>
                </a:solidFill>
              </a:rPr>
              <a:t>Comece hoje. O timing é o seu maior ativo.</a:t>
            </a:r>
            <a:endParaRPr lang="en-US" sz="727" dirty="0"/>
          </a:p>
        </p:txBody>
      </p:sp>
      <p:sp>
        <p:nvSpPr>
          <p:cNvPr id="13" name="Shape 8"/>
          <p:cNvSpPr/>
          <p:nvPr/>
        </p:nvSpPr>
        <p:spPr>
          <a:xfrm>
            <a:off x="6179344" y="3461342"/>
            <a:ext cx="500063" cy="500063"/>
          </a:xfrm>
          <a:prstGeom prst="ellipse">
            <a:avLst/>
          </a:prstGeom>
          <a:solidFill>
            <a:srgbClr val="9D00FF">
              <a:alpha val="10000"/>
            </a:srgbClr>
          </a:solidFill>
          <a:ln w="9144">
            <a:solidFill>
              <a:srgbClr val="9D00FF"/>
            </a:solidFill>
            <a:prstDash val="solid"/>
          </a:ln>
        </p:spPr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3597073"/>
            <a:ext cx="285750" cy="22860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5977756" y="4068561"/>
            <a:ext cx="90321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Comunidade</a:t>
            </a:r>
            <a:endParaRPr lang="en-US" sz="885" dirty="0"/>
          </a:p>
        </p:txBody>
      </p:sp>
      <p:sp>
        <p:nvSpPr>
          <p:cNvPr id="16" name="Text 10"/>
          <p:cNvSpPr/>
          <p:nvPr/>
        </p:nvSpPr>
        <p:spPr>
          <a:xfrm>
            <a:off x="5715000" y="4350739"/>
            <a:ext cx="1428750" cy="2800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888888"/>
                </a:solidFill>
              </a:rPr>
              <a:t>Junte-se a outros sellers e compartilhe resultados.</a:t>
            </a:r>
            <a:endParaRPr lang="en-US" sz="727" dirty="0"/>
          </a:p>
        </p:txBody>
      </p:sp>
      <p:sp>
        <p:nvSpPr>
          <p:cNvPr id="17" name="Shape 11"/>
          <p:cNvSpPr/>
          <p:nvPr/>
        </p:nvSpPr>
        <p:spPr>
          <a:xfrm>
            <a:off x="0" y="4572000"/>
            <a:ext cx="9144000" cy="28575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8" name="Shape 12"/>
          <p:cNvSpPr/>
          <p:nvPr/>
        </p:nvSpPr>
        <p:spPr>
          <a:xfrm>
            <a:off x="0" y="4572000"/>
            <a:ext cx="9144000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9" name="Text 13"/>
          <p:cNvSpPr/>
          <p:nvPr/>
        </p:nvSpPr>
        <p:spPr>
          <a:xfrm>
            <a:off x="0" y="4572000"/>
            <a:ext cx="9144000" cy="285750"/>
          </a:xfrm>
          <a:prstGeom prst="rect">
            <a:avLst/>
          </a:prstGeom>
          <a:noFill/>
          <a:ln/>
        </p:spPr>
        <p:txBody>
          <a:bodyPr wrap="square" lIns="0" tIns="170053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555555"/>
                </a:solidFill>
              </a:rPr>
              <a:t>END_OF_TRANSMISSION </a:t>
            </a:r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555555"/>
                </a:solidFill>
              </a:rPr>
              <a:t>_</a:t>
            </a:r>
            <a:endParaRPr lang="en-US" sz="72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264444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257300"/>
            <a:ext cx="9144000" cy="7144"/>
          </a:xfrm>
          <a:prstGeom prst="rect">
            <a:avLst/>
          </a:prstGeom>
          <a:solidFill>
            <a:srgbClr val="E2B3FF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82867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Por Que o TikTok Shop </a:t>
            </a:r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
</a:t>
            </a:r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9D00FF"/>
                </a:solidFill>
              </a:rPr>
              <a:t>É Diferente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7746867" y="285750"/>
            <a:ext cx="1111383" cy="201811"/>
          </a:xfrm>
          <a:prstGeom prst="rect">
            <a:avLst/>
          </a:prstGeom>
          <a:noFill/>
          <a:ln/>
        </p:spPr>
        <p:txBody>
          <a:bodyPr wrap="square" lIns="85090" tIns="42545" rIns="85090" bIns="42545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CCFF00"/>
                </a:solidFill>
              </a:rPr>
              <a:t>STATUS: CONVERGENCE</a:t>
            </a:r>
            <a:endParaRPr lang="en-US" sz="621" dirty="0"/>
          </a:p>
        </p:txBody>
      </p:sp>
      <p:sp>
        <p:nvSpPr>
          <p:cNvPr id="7" name="Shape 4"/>
          <p:cNvSpPr/>
          <p:nvPr/>
        </p:nvSpPr>
        <p:spPr>
          <a:xfrm>
            <a:off x="428625" y="1621631"/>
            <a:ext cx="3929063" cy="992981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28625" y="1628775"/>
            <a:ext cx="28575" cy="978694"/>
          </a:xfrm>
          <a:prstGeom prst="rect">
            <a:avLst/>
          </a:prstGeom>
          <a:solidFill>
            <a:srgbClr val="CCFF00"/>
          </a:solidFill>
          <a:ln/>
        </p:spPr>
      </p:sp>
      <p:sp>
        <p:nvSpPr>
          <p:cNvPr id="9" name="Text 6"/>
          <p:cNvSpPr/>
          <p:nvPr/>
        </p:nvSpPr>
        <p:spPr>
          <a:xfrm>
            <a:off x="514350" y="1714500"/>
            <a:ext cx="375761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CCFF00"/>
                </a:solidFill>
              </a:rPr>
              <a:t>Tempo de Uso (Gen Z)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514350" y="1980605"/>
            <a:ext cx="3757613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FFFFFF"/>
                </a:solidFill>
              </a:rPr>
              <a:t>54 min </a:t>
            </a:r>
            <a:pPr algn="l" indent="0" marL="0">
              <a:lnSpc>
                <a:spcPts val="2400"/>
              </a:lnSpc>
              <a:buNone/>
            </a:pPr>
            <a:r>
              <a:rPr lang="en-US" sz="987" b="1" dirty="0">
                <a:solidFill>
                  <a:srgbClr val="999999"/>
                </a:solidFill>
              </a:rPr>
              <a:t>vs</a:t>
            </a:r>
            <a:pPr algn="l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FFFFFF"/>
                </a:solidFill>
              </a:rPr>
              <a:t> 33 min</a:t>
            </a:r>
            <a:endParaRPr lang="en-US" sz="1808" dirty="0"/>
          </a:p>
        </p:txBody>
      </p:sp>
      <p:sp>
        <p:nvSpPr>
          <p:cNvPr id="11" name="Text 8"/>
          <p:cNvSpPr/>
          <p:nvPr/>
        </p:nvSpPr>
        <p:spPr>
          <a:xfrm>
            <a:off x="514350" y="2366367"/>
            <a:ext cx="375761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TikTok vs Instagram (Diário)</a:t>
            </a:r>
            <a:endParaRPr lang="en-US" sz="834" dirty="0"/>
          </a:p>
        </p:txBody>
      </p:sp>
      <p:sp>
        <p:nvSpPr>
          <p:cNvPr id="12" name="Shape 9"/>
          <p:cNvSpPr/>
          <p:nvPr/>
        </p:nvSpPr>
        <p:spPr>
          <a:xfrm>
            <a:off x="428625" y="2750344"/>
            <a:ext cx="3929063" cy="992981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428625" y="2757488"/>
            <a:ext cx="28575" cy="978694"/>
          </a:xfrm>
          <a:prstGeom prst="rect">
            <a:avLst/>
          </a:prstGeom>
          <a:solidFill>
            <a:srgbClr val="CCFF00"/>
          </a:solidFill>
          <a:ln/>
        </p:spPr>
      </p:sp>
      <p:sp>
        <p:nvSpPr>
          <p:cNvPr id="14" name="Text 11"/>
          <p:cNvSpPr/>
          <p:nvPr/>
        </p:nvSpPr>
        <p:spPr>
          <a:xfrm>
            <a:off x="514350" y="2843213"/>
            <a:ext cx="375761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CCFF00"/>
                </a:solidFill>
              </a:rPr>
              <a:t>Adesão no Brasil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514350" y="3109317"/>
            <a:ext cx="3757613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FFFFFF"/>
                </a:solidFill>
              </a:rPr>
              <a:t>68%</a:t>
            </a:r>
            <a:endParaRPr lang="en-US" sz="1808" dirty="0"/>
          </a:p>
        </p:txBody>
      </p:sp>
      <p:sp>
        <p:nvSpPr>
          <p:cNvPr id="16" name="Text 13"/>
          <p:cNvSpPr/>
          <p:nvPr/>
        </p:nvSpPr>
        <p:spPr>
          <a:xfrm>
            <a:off x="514350" y="3495080"/>
            <a:ext cx="375761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Brasileiros abertos a comprar no app</a:t>
            </a:r>
            <a:endParaRPr lang="en-US" sz="834" dirty="0"/>
          </a:p>
        </p:txBody>
      </p:sp>
      <p:sp>
        <p:nvSpPr>
          <p:cNvPr id="17" name="Shape 14"/>
          <p:cNvSpPr/>
          <p:nvPr/>
        </p:nvSpPr>
        <p:spPr>
          <a:xfrm>
            <a:off x="428625" y="3879056"/>
            <a:ext cx="3929063" cy="885825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428625" y="3886200"/>
            <a:ext cx="28575" cy="871538"/>
          </a:xfrm>
          <a:prstGeom prst="rect">
            <a:avLst/>
          </a:prstGeom>
          <a:solidFill>
            <a:srgbClr val="CCFF00"/>
          </a:solidFill>
          <a:ln/>
        </p:spPr>
      </p:sp>
      <p:sp>
        <p:nvSpPr>
          <p:cNvPr id="19" name="Text 16"/>
          <p:cNvSpPr/>
          <p:nvPr/>
        </p:nvSpPr>
        <p:spPr>
          <a:xfrm>
            <a:off x="514350" y="3971925"/>
            <a:ext cx="375761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CCFF00"/>
                </a:solidFill>
              </a:rPr>
              <a:t>Pagamentos Locais</a:t>
            </a:r>
            <a:endParaRPr lang="en-US" sz="1050" dirty="0"/>
          </a:p>
        </p:txBody>
      </p:sp>
      <p:sp>
        <p:nvSpPr>
          <p:cNvPr id="20" name="Shape 17"/>
          <p:cNvSpPr/>
          <p:nvPr/>
        </p:nvSpPr>
        <p:spPr>
          <a:xfrm>
            <a:off x="514350" y="4238030"/>
            <a:ext cx="311311" cy="20716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1" name="Text 18"/>
          <p:cNvSpPr/>
          <p:nvPr/>
        </p:nvSpPr>
        <p:spPr>
          <a:xfrm>
            <a:off x="514350" y="4238030"/>
            <a:ext cx="311311" cy="207169"/>
          </a:xfrm>
          <a:prstGeom prst="rect">
            <a:avLst/>
          </a:prstGeom>
          <a:noFill/>
          <a:ln/>
        </p:spPr>
        <p:txBody>
          <a:bodyPr wrap="square" lIns="85090" tIns="42545" rIns="85090" bIns="42545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000000"/>
                </a:solidFill>
              </a:rPr>
              <a:t>PIX</a:t>
            </a:r>
            <a:endParaRPr lang="en-US" sz="683" dirty="0"/>
          </a:p>
        </p:txBody>
      </p:sp>
      <p:sp>
        <p:nvSpPr>
          <p:cNvPr id="22" name="Shape 19"/>
          <p:cNvSpPr/>
          <p:nvPr/>
        </p:nvSpPr>
        <p:spPr>
          <a:xfrm>
            <a:off x="932817" y="4238030"/>
            <a:ext cx="537735" cy="20716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3" name="Text 20"/>
          <p:cNvSpPr/>
          <p:nvPr/>
        </p:nvSpPr>
        <p:spPr>
          <a:xfrm>
            <a:off x="932817" y="4238030"/>
            <a:ext cx="537735" cy="207169"/>
          </a:xfrm>
          <a:prstGeom prst="rect">
            <a:avLst/>
          </a:prstGeom>
          <a:noFill/>
          <a:ln/>
        </p:spPr>
        <p:txBody>
          <a:bodyPr wrap="square" lIns="85090" tIns="42545" rIns="85090" bIns="42545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000000"/>
                </a:solidFill>
              </a:rPr>
              <a:t>BOLETO</a:t>
            </a:r>
            <a:endParaRPr lang="en-US" sz="683" dirty="0"/>
          </a:p>
        </p:txBody>
      </p:sp>
      <p:sp>
        <p:nvSpPr>
          <p:cNvPr id="24" name="Shape 21"/>
          <p:cNvSpPr/>
          <p:nvPr/>
        </p:nvSpPr>
        <p:spPr>
          <a:xfrm>
            <a:off x="1577708" y="4238030"/>
            <a:ext cx="539130" cy="20716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5" name="Text 22"/>
          <p:cNvSpPr/>
          <p:nvPr/>
        </p:nvSpPr>
        <p:spPr>
          <a:xfrm>
            <a:off x="1577708" y="4238030"/>
            <a:ext cx="539130" cy="207169"/>
          </a:xfrm>
          <a:prstGeom prst="rect">
            <a:avLst/>
          </a:prstGeom>
          <a:noFill/>
          <a:ln/>
        </p:spPr>
        <p:txBody>
          <a:bodyPr wrap="square" lIns="85090" tIns="42545" rIns="85090" bIns="42545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000000"/>
                </a:solidFill>
              </a:rPr>
              <a:t>CARTÃO</a:t>
            </a:r>
            <a:endParaRPr lang="en-US" sz="683" dirty="0"/>
          </a:p>
        </p:txBody>
      </p:sp>
      <p:sp>
        <p:nvSpPr>
          <p:cNvPr id="26" name="Text 23"/>
          <p:cNvSpPr/>
          <p:nvPr/>
        </p:nvSpPr>
        <p:spPr>
          <a:xfrm>
            <a:off x="514350" y="4516636"/>
            <a:ext cx="375761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Integração nativa sem fricção</a:t>
            </a:r>
            <a:endParaRPr lang="en-US" sz="834" dirty="0"/>
          </a:p>
        </p:txBody>
      </p:sp>
      <p:sp>
        <p:nvSpPr>
          <p:cNvPr id="27" name="Shape 24"/>
          <p:cNvSpPr/>
          <p:nvPr/>
        </p:nvSpPr>
        <p:spPr>
          <a:xfrm>
            <a:off x="5965031" y="1914525"/>
            <a:ext cx="1571625" cy="1571625"/>
          </a:xfrm>
          <a:prstGeom prst="ellipse">
            <a:avLst/>
          </a:prstGeom>
          <a:solidFill>
            <a:srgbClr val="CCFF00">
              <a:alpha val="40000"/>
            </a:srgbClr>
          </a:solidFill>
          <a:ln w="18288">
            <a:solidFill>
              <a:srgbClr val="FFFFFF">
                <a:alpha val="50000"/>
              </a:srgbClr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5965031" y="1914525"/>
            <a:ext cx="1571625" cy="1571625"/>
          </a:xfrm>
          <a:prstGeom prst="rect">
            <a:avLst/>
          </a:prstGeom>
          <a:noFill/>
          <a:ln/>
        </p:spPr>
        <p:txBody>
          <a:bodyPr wrap="square" lIns="0" tIns="0" rIns="0" bIns="510286" rtlCol="0" anchor="ctr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CCFF00"/>
                </a:solidFill>
              </a:rPr>
              <a:t>Entretenimento</a:t>
            </a:r>
            <a:endParaRPr lang="en-US" sz="885" dirty="0"/>
          </a:p>
        </p:txBody>
      </p:sp>
      <p:sp>
        <p:nvSpPr>
          <p:cNvPr id="29" name="Shape 26"/>
          <p:cNvSpPr/>
          <p:nvPr/>
        </p:nvSpPr>
        <p:spPr>
          <a:xfrm>
            <a:off x="5072063" y="2914650"/>
            <a:ext cx="1571625" cy="1571625"/>
          </a:xfrm>
          <a:prstGeom prst="ellipse">
            <a:avLst/>
          </a:prstGeom>
          <a:solidFill>
            <a:srgbClr val="9D00FF">
              <a:alpha val="40000"/>
            </a:srgbClr>
          </a:solidFill>
          <a:ln w="18288">
            <a:solidFill>
              <a:srgbClr val="FFFFFF">
                <a:alpha val="50000"/>
              </a:srgbClr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5072063" y="2914650"/>
            <a:ext cx="1571625" cy="1571625"/>
          </a:xfrm>
          <a:prstGeom prst="rect">
            <a:avLst/>
          </a:prstGeom>
          <a:noFill/>
          <a:ln/>
        </p:spPr>
        <p:txBody>
          <a:bodyPr wrap="square" lIns="0" tIns="510286" rIns="340233" bIns="0" rtlCol="0" anchor="ctr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E0B0FF"/>
                </a:solidFill>
              </a:rPr>
              <a:t>Descoberta</a:t>
            </a:r>
            <a:endParaRPr lang="en-US" sz="885" dirty="0"/>
          </a:p>
        </p:txBody>
      </p:sp>
      <p:sp>
        <p:nvSpPr>
          <p:cNvPr id="31" name="Shape 28"/>
          <p:cNvSpPr/>
          <p:nvPr/>
        </p:nvSpPr>
        <p:spPr>
          <a:xfrm>
            <a:off x="6858000" y="2914650"/>
            <a:ext cx="1571625" cy="1571625"/>
          </a:xfrm>
          <a:prstGeom prst="ellipse">
            <a:avLst/>
          </a:prstGeom>
          <a:solidFill>
            <a:srgbClr val="00FFFF">
              <a:alpha val="40000"/>
            </a:srgbClr>
          </a:solidFill>
          <a:ln w="18288">
            <a:solidFill>
              <a:srgbClr val="FFFFFF">
                <a:alpha val="50000"/>
              </a:srgbClr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6858000" y="2914650"/>
            <a:ext cx="1571625" cy="1571625"/>
          </a:xfrm>
          <a:prstGeom prst="rect">
            <a:avLst/>
          </a:prstGeom>
          <a:noFill/>
          <a:ln/>
        </p:spPr>
        <p:txBody>
          <a:bodyPr wrap="square" lIns="340233" tIns="510286" rIns="0" bIns="0" rtlCol="0" anchor="ctr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FFFF"/>
                </a:solidFill>
              </a:rPr>
              <a:t>Transação</a:t>
            </a:r>
            <a:endParaRPr lang="en-US" sz="885" dirty="0"/>
          </a:p>
        </p:txBody>
      </p:sp>
      <p:sp>
        <p:nvSpPr>
          <p:cNvPr id="33" name="Text 30"/>
          <p:cNvSpPr/>
          <p:nvPr/>
        </p:nvSpPr>
        <p:spPr>
          <a:xfrm>
            <a:off x="6502319" y="3109317"/>
            <a:ext cx="497049" cy="4679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NOVA</a:t>
            </a:r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
</a:t>
            </a:r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ERA</a:t>
            </a:r>
            <a:endParaRPr lang="en-US" sz="119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83977"/>
            <a:ext cx="983270" cy="246459"/>
          </a:xfrm>
          <a:prstGeom prst="rect">
            <a:avLst/>
          </a:prstGeom>
          <a:solidFill>
            <a:srgbClr val="CCFF00"/>
          </a:solidFill>
          <a:ln/>
        </p:spPr>
      </p:sp>
      <p:sp>
        <p:nvSpPr>
          <p:cNvPr id="4" name="Text 1"/>
          <p:cNvSpPr/>
          <p:nvPr/>
        </p:nvSpPr>
        <p:spPr>
          <a:xfrm>
            <a:off x="428625" y="383977"/>
            <a:ext cx="983270" cy="246459"/>
          </a:xfrm>
          <a:prstGeom prst="rect">
            <a:avLst/>
          </a:prstGeom>
          <a:noFill/>
          <a:ln/>
        </p:spPr>
        <p:txBody>
          <a:bodyPr wrap="square" lIns="127508" tIns="42545" rIns="127508" bIns="42545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0000"/>
                </a:solidFill>
              </a:rPr>
              <a:t>Módulo 01</a:t>
            </a:r>
            <a:endParaRPr lang="en-US" sz="885" dirty="0"/>
          </a:p>
        </p:txBody>
      </p:sp>
      <p:sp>
        <p:nvSpPr>
          <p:cNvPr id="5" name="Text 2"/>
          <p:cNvSpPr/>
          <p:nvPr/>
        </p:nvSpPr>
        <p:spPr>
          <a:xfrm>
            <a:off x="1554770" y="357188"/>
            <a:ext cx="6946292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2121" b="1" dirty="0">
                <a:solidFill>
                  <a:srgbClr val="FFFFFF"/>
                </a:solidFill>
              </a:rPr>
              <a:t>A Mentalidade Vencedora</a:t>
            </a:r>
            <a:endParaRPr lang="en-US" sz="2121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063" y="400050"/>
            <a:ext cx="214313" cy="21431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475408" y="3857625"/>
            <a:ext cx="1634496" cy="14287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300"/>
              </a:lnSpc>
              <a:buNone/>
            </a:pPr>
            <a:r>
              <a:rPr lang="en-US" sz="10363" b="1" dirty="0">
                <a:solidFill>
                  <a:srgbClr val="FFFFFF">
                    <a:alpha val="5000"/>
                  </a:srgbClr>
                </a:solidFill>
              </a:rPr>
              <a:t>01</a:t>
            </a:r>
            <a:endParaRPr lang="en-US" sz="10363" dirty="0"/>
          </a:p>
        </p:txBody>
      </p:sp>
      <p:sp>
        <p:nvSpPr>
          <p:cNvPr id="8" name="Shape 4"/>
          <p:cNvSpPr/>
          <p:nvPr/>
        </p:nvSpPr>
        <p:spPr>
          <a:xfrm>
            <a:off x="285750" y="1100138"/>
            <a:ext cx="428625" cy="428625"/>
          </a:xfrm>
          <a:prstGeom prst="rect">
            <a:avLst/>
          </a:prstGeom>
          <a:solidFill>
            <a:srgbClr val="000000">
              <a:alpha val="0"/>
            </a:srgbClr>
          </a:solidFill>
          <a:ln w="9144">
            <a:solidFill>
              <a:srgbClr val="CCFF00"/>
            </a:solidFill>
            <a:prstDash val="solid"/>
          </a:ln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6" y="1207294"/>
            <a:ext cx="214313" cy="21431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85750" y="1743075"/>
            <a:ext cx="2466966" cy="502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2" b="1" dirty="0">
                <a:solidFill>
                  <a:srgbClr val="CCFF00"/>
                </a:solidFill>
              </a:rPr>
              <a:t>Paradoxo da Consistência</a:t>
            </a:r>
            <a:endParaRPr lang="en-US" sz="1602" dirty="0"/>
          </a:p>
        </p:txBody>
      </p:sp>
      <p:sp>
        <p:nvSpPr>
          <p:cNvPr id="11" name="Text 6"/>
          <p:cNvSpPr/>
          <p:nvPr/>
        </p:nvSpPr>
        <p:spPr>
          <a:xfrm>
            <a:off x="285750" y="2388859"/>
            <a:ext cx="2466966" cy="1435894"/>
          </a:xfrm>
          <a:prstGeom prst="rect">
            <a:avLst/>
          </a:prstGeom>
          <a:noFill/>
          <a:ln/>
        </p:spPr>
        <p:txBody>
          <a:bodyPr wrap="square" lIns="0" tIns="170053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CCCCCC"/>
                </a:solidFill>
              </a:rPr>
              <a:t>A viralidade não é sorte, é 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CCCCCC"/>
                </a:solidFill>
              </a:rPr>
              <a:t>estatística. 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CCCCCC"/>
                </a:solidFill>
              </a:rPr>
              <a:t>
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CCCCCC"/>
                </a:solidFill>
              </a:rPr>
              <a:t>
</a:t>
            </a:r>
            <a:pPr algn="l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Viralidade vem da regularidade.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CCCCCC"/>
                </a:solidFill>
              </a:rPr>
              <a:t> O 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CCCCCC"/>
                </a:solidFill>
              </a:rPr>
              <a:t>algoritmo premia quem alimenta o 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CCCCCC"/>
                </a:solidFill>
              </a:rPr>
              <a:t>sistema constantemente.</a:t>
            </a:r>
            <a:endParaRPr lang="en-US" sz="1050" dirty="0"/>
          </a:p>
        </p:txBody>
      </p:sp>
      <p:sp>
        <p:nvSpPr>
          <p:cNvPr id="12" name="Text 7"/>
          <p:cNvSpPr/>
          <p:nvPr/>
        </p:nvSpPr>
        <p:spPr>
          <a:xfrm>
            <a:off x="4528161" y="3857625"/>
            <a:ext cx="1634496" cy="14287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300"/>
              </a:lnSpc>
              <a:buNone/>
            </a:pPr>
            <a:r>
              <a:rPr lang="en-US" sz="10363" b="1" dirty="0">
                <a:solidFill>
                  <a:srgbClr val="FFFFFF">
                    <a:alpha val="5000"/>
                  </a:srgbClr>
                </a:solidFill>
              </a:rPr>
              <a:t>02</a:t>
            </a:r>
            <a:endParaRPr lang="en-US" sz="10363" dirty="0"/>
          </a:p>
        </p:txBody>
      </p:sp>
      <p:sp>
        <p:nvSpPr>
          <p:cNvPr id="13" name="Shape 8"/>
          <p:cNvSpPr/>
          <p:nvPr/>
        </p:nvSpPr>
        <p:spPr>
          <a:xfrm>
            <a:off x="3338503" y="1100138"/>
            <a:ext cx="428625" cy="428625"/>
          </a:xfrm>
          <a:prstGeom prst="rect">
            <a:avLst/>
          </a:prstGeom>
          <a:solidFill>
            <a:srgbClr val="000000">
              <a:alpha val="0"/>
            </a:srgbClr>
          </a:solidFill>
          <a:ln w="9144">
            <a:solidFill>
              <a:srgbClr val="9D00FF"/>
            </a:solidFill>
            <a:prstDash val="solid"/>
          </a:ln>
        </p:spPr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054" y="1207294"/>
            <a:ext cx="187523" cy="214313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3338503" y="1743075"/>
            <a:ext cx="2466966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2" b="1" dirty="0">
                <a:solidFill>
                  <a:srgbClr val="9D00FF"/>
                </a:solidFill>
              </a:rPr>
              <a:t>Aja Como Criador</a:t>
            </a:r>
            <a:endParaRPr lang="en-US" sz="1602" dirty="0"/>
          </a:p>
        </p:txBody>
      </p:sp>
      <p:sp>
        <p:nvSpPr>
          <p:cNvPr id="16" name="Text 10"/>
          <p:cNvSpPr/>
          <p:nvPr/>
        </p:nvSpPr>
        <p:spPr>
          <a:xfrm>
            <a:off x="3338503" y="2386013"/>
            <a:ext cx="2466966" cy="1221581"/>
          </a:xfrm>
          <a:prstGeom prst="rect">
            <a:avLst/>
          </a:prstGeom>
          <a:noFill/>
          <a:ln/>
        </p:spPr>
        <p:txBody>
          <a:bodyPr wrap="square" lIns="0" tIns="170053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CCCCCC"/>
                </a:solidFill>
              </a:rPr>
              <a:t>Esqueça o corporativo. 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CCCCCC"/>
                </a:solidFill>
              </a:rPr>
              <a:t>
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CCCCCC"/>
                </a:solidFill>
              </a:rPr>
              <a:t>
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CCCCCC"/>
                </a:solidFill>
              </a:rPr>
              <a:t> Marcas que vendem </a:t>
            </a:r>
            <a:pPr algn="l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não agem </a:t>
            </a:r>
            <a:pPr algn="l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como empresas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CCCCCC"/>
                </a:solidFill>
              </a:rPr>
              <a:t>, agem como 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CCCCCC"/>
                </a:solidFill>
              </a:rPr>
              <a:t>pessoas nativas da plataforma.</a:t>
            </a:r>
            <a:endParaRPr lang="en-US" sz="1050" dirty="0"/>
          </a:p>
        </p:txBody>
      </p:sp>
      <p:sp>
        <p:nvSpPr>
          <p:cNvPr id="17" name="Text 11"/>
          <p:cNvSpPr/>
          <p:nvPr/>
        </p:nvSpPr>
        <p:spPr>
          <a:xfrm>
            <a:off x="7580914" y="3857625"/>
            <a:ext cx="1634496" cy="14287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300"/>
              </a:lnSpc>
              <a:buNone/>
            </a:pPr>
            <a:r>
              <a:rPr lang="en-US" sz="10363" b="1" dirty="0">
                <a:solidFill>
                  <a:srgbClr val="FFFFFF">
                    <a:alpha val="5000"/>
                  </a:srgbClr>
                </a:solidFill>
              </a:rPr>
              <a:t>03</a:t>
            </a:r>
            <a:endParaRPr lang="en-US" sz="10363" dirty="0"/>
          </a:p>
        </p:txBody>
      </p:sp>
      <p:sp>
        <p:nvSpPr>
          <p:cNvPr id="18" name="Shape 12"/>
          <p:cNvSpPr/>
          <p:nvPr/>
        </p:nvSpPr>
        <p:spPr>
          <a:xfrm>
            <a:off x="6391256" y="1100138"/>
            <a:ext cx="428625" cy="428625"/>
          </a:xfrm>
          <a:prstGeom prst="rect">
            <a:avLst/>
          </a:prstGeom>
          <a:solidFill>
            <a:srgbClr val="000000">
              <a:alpha val="0"/>
            </a:srgbClr>
          </a:solidFill>
          <a:ln w="9144">
            <a:solidFill>
              <a:srgbClr val="00FFFF"/>
            </a:solidFill>
            <a:prstDash val="solid"/>
          </a:ln>
        </p:spPr>
      </p:sp>
      <p:pic>
        <p:nvPicPr>
          <p:cNvPr id="1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413" y="1207294"/>
            <a:ext cx="214313" cy="214313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6391256" y="1743075"/>
            <a:ext cx="2466966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2" b="1" dirty="0">
                <a:solidFill>
                  <a:srgbClr val="00FFFF"/>
                </a:solidFill>
              </a:rPr>
              <a:t>O Efeito Halo</a:t>
            </a:r>
            <a:endParaRPr lang="en-US" sz="1602" dirty="0"/>
          </a:p>
        </p:txBody>
      </p:sp>
      <p:sp>
        <p:nvSpPr>
          <p:cNvPr id="21" name="Text 14"/>
          <p:cNvSpPr/>
          <p:nvPr/>
        </p:nvSpPr>
        <p:spPr>
          <a:xfrm>
            <a:off x="6391256" y="2386013"/>
            <a:ext cx="2466966" cy="1221581"/>
          </a:xfrm>
          <a:prstGeom prst="rect">
            <a:avLst/>
          </a:prstGeom>
          <a:noFill/>
          <a:ln/>
        </p:spPr>
        <p:txBody>
          <a:bodyPr wrap="square" lIns="0" tIns="170053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CCCCCC"/>
                </a:solidFill>
              </a:rPr>
              <a:t>O lucro nem sempre está no app. 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CCCCCC"/>
                </a:solidFill>
              </a:rPr>
              <a:t>
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CCCCCC"/>
                </a:solidFill>
              </a:rPr>
              <a:t>
</a:t>
            </a:r>
            <a:pPr algn="l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Empate no TikTok = Lucro na </a:t>
            </a:r>
            <a:pPr algn="l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Amazon.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CCCCCC"/>
                </a:solidFill>
              </a:rPr>
              <a:t> Use o tráfego para 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CCCCCC"/>
                </a:solidFill>
              </a:rPr>
              <a:t>impulsionar todos os canais.</a:t>
            </a:r>
            <a:endParaRPr lang="en-US" sz="1050" dirty="0"/>
          </a:p>
        </p:txBody>
      </p:sp>
      <p:sp>
        <p:nvSpPr>
          <p:cNvPr id="22" name="Text 15"/>
          <p:cNvSpPr/>
          <p:nvPr/>
        </p:nvSpPr>
        <p:spPr>
          <a:xfrm>
            <a:off x="142875" y="4884539"/>
            <a:ext cx="796500" cy="11608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666666"/>
                </a:solidFill>
              </a:rPr>
              <a:t>MINDSET_INIT_V1.0</a:t>
            </a:r>
            <a:endParaRPr lang="en-US" sz="6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264444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257300"/>
            <a:ext cx="9144000" cy="7144"/>
          </a:xfrm>
          <a:prstGeom prst="rect">
            <a:avLst/>
          </a:prstGeom>
          <a:solidFill>
            <a:srgbClr val="F0FFB3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311869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O Framework de </a:t>
            </a:r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
</a:t>
            </a:r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CCFF00"/>
                </a:solidFill>
              </a:rPr>
              <a:t>90 Dias</a:t>
            </a:r>
            <a:endParaRPr lang="en-US" sz="2436" dirty="0"/>
          </a:p>
        </p:txBody>
      </p:sp>
      <p:sp>
        <p:nvSpPr>
          <p:cNvPr id="6" name="Shape 3"/>
          <p:cNvSpPr/>
          <p:nvPr/>
        </p:nvSpPr>
        <p:spPr>
          <a:xfrm>
            <a:off x="7862908" y="658118"/>
            <a:ext cx="872464" cy="226814"/>
          </a:xfrm>
          <a:prstGeom prst="rect">
            <a:avLst/>
          </a:prstGeom>
          <a:solidFill>
            <a:srgbClr val="9D00FF"/>
          </a:solidFill>
          <a:ln/>
        </p:spPr>
      </p:sp>
      <p:sp>
        <p:nvSpPr>
          <p:cNvPr id="7" name="Text 4"/>
          <p:cNvSpPr/>
          <p:nvPr/>
        </p:nvSpPr>
        <p:spPr>
          <a:xfrm>
            <a:off x="7862908" y="658118"/>
            <a:ext cx="872464" cy="226814"/>
          </a:xfrm>
          <a:prstGeom prst="rect">
            <a:avLst/>
          </a:prstGeom>
          <a:noFill/>
          <a:ln/>
        </p:spPr>
        <p:txBody>
          <a:bodyPr wrap="square" lIns="127508" tIns="42545" rIns="127508" bIns="42545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</a:rPr>
              <a:t>Módulo 1</a:t>
            </a:r>
            <a:endParaRPr lang="en-US" sz="784" dirty="0"/>
          </a:p>
        </p:txBody>
      </p:sp>
      <p:sp>
        <p:nvSpPr>
          <p:cNvPr id="8" name="Text 5"/>
          <p:cNvSpPr/>
          <p:nvPr/>
        </p:nvSpPr>
        <p:spPr>
          <a:xfrm>
            <a:off x="600075" y="1752898"/>
            <a:ext cx="3267289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FFFF"/>
                </a:solidFill>
              </a:rPr>
              <a:t>Equity Algorítmica</a:t>
            </a:r>
            <a:endParaRPr lang="en-US" sz="1602" dirty="0"/>
          </a:p>
        </p:txBody>
      </p:sp>
      <p:sp>
        <p:nvSpPr>
          <p:cNvPr id="9" name="Text 6"/>
          <p:cNvSpPr/>
          <p:nvPr/>
        </p:nvSpPr>
        <p:spPr>
          <a:xfrm>
            <a:off x="600075" y="2136874"/>
            <a:ext cx="3267289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CCCCCC"/>
                </a:solidFill>
              </a:rPr>
              <a:t>A consistência constrói um ativo digital. O algoritmo não premia apenas o conteúdo, mas a confiabilidade da fonte.</a:t>
            </a:r>
            <a:endParaRPr lang="en-US" sz="942" dirty="0"/>
          </a:p>
        </p:txBody>
      </p:sp>
      <p:sp>
        <p:nvSpPr>
          <p:cNvPr id="10" name="Shape 7"/>
          <p:cNvSpPr/>
          <p:nvPr/>
        </p:nvSpPr>
        <p:spPr>
          <a:xfrm>
            <a:off x="428625" y="3001268"/>
            <a:ext cx="1050996" cy="669727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FFFFFF">
                <a:alpha val="10000"/>
              </a:srgbClr>
            </a:solidFill>
            <a:prstDash val="solid"/>
          </a:ln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40" y="3140571"/>
            <a:ext cx="171450" cy="17145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35781" y="3413820"/>
            <a:ext cx="827168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CCFF00"/>
                </a:solidFill>
              </a:rPr>
              <a:t>Quando</a:t>
            </a:r>
            <a:endParaRPr lang="en-US" sz="727" dirty="0"/>
          </a:p>
        </p:txBody>
      </p:sp>
      <p:sp>
        <p:nvSpPr>
          <p:cNvPr id="13" name="Shape 9"/>
          <p:cNvSpPr/>
          <p:nvPr/>
        </p:nvSpPr>
        <p:spPr>
          <a:xfrm>
            <a:off x="1612981" y="3001268"/>
            <a:ext cx="1055768" cy="669727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FFFFFF">
                <a:alpha val="10000"/>
              </a:srgbClr>
            </a:solidFill>
            <a:prstDash val="solid"/>
          </a:ln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112" y="3140571"/>
            <a:ext cx="171450" cy="17145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724881" y="3413820"/>
            <a:ext cx="831912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CCFF00"/>
                </a:solidFill>
              </a:rPr>
              <a:t>Frequência</a:t>
            </a:r>
            <a:endParaRPr lang="en-US" sz="727" dirty="0"/>
          </a:p>
        </p:txBody>
      </p:sp>
      <p:sp>
        <p:nvSpPr>
          <p:cNvPr id="16" name="Shape 11"/>
          <p:cNvSpPr/>
          <p:nvPr/>
        </p:nvSpPr>
        <p:spPr>
          <a:xfrm>
            <a:off x="2806824" y="3001268"/>
            <a:ext cx="1060512" cy="669727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FFFFFF">
                <a:alpha val="10000"/>
              </a:srgbClr>
            </a:solidFill>
            <a:prstDash val="solid"/>
          </a:ln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127" y="3147715"/>
            <a:ext cx="171450" cy="17145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923524" y="3420963"/>
            <a:ext cx="836684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CCFF00"/>
                </a:solidFill>
              </a:rPr>
              <a:t>Evolução</a:t>
            </a:r>
            <a:endParaRPr lang="en-US" sz="727" dirty="0"/>
          </a:p>
        </p:txBody>
      </p:sp>
      <p:sp>
        <p:nvSpPr>
          <p:cNvPr id="19" name="Text 13"/>
          <p:cNvSpPr/>
          <p:nvPr/>
        </p:nvSpPr>
        <p:spPr>
          <a:xfrm>
            <a:off x="600075" y="3949601"/>
            <a:ext cx="3267289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O Resultado</a:t>
            </a:r>
            <a:endParaRPr lang="en-US" sz="1193" dirty="0"/>
          </a:p>
        </p:txBody>
      </p:sp>
      <p:sp>
        <p:nvSpPr>
          <p:cNvPr id="20" name="Text 14"/>
          <p:cNvSpPr/>
          <p:nvPr/>
        </p:nvSpPr>
        <p:spPr>
          <a:xfrm>
            <a:off x="600075" y="4254996"/>
            <a:ext cx="3267289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CCCCCC"/>
                </a:solidFill>
              </a:rPr>
              <a:t>O sistema começa a testar seus vídeos com audiências massivas após validar sua consistência.</a:t>
            </a:r>
            <a:endParaRPr lang="en-US" sz="942" dirty="0"/>
          </a:p>
        </p:txBody>
      </p:sp>
      <p:sp>
        <p:nvSpPr>
          <p:cNvPr id="21" name="Text 15"/>
          <p:cNvSpPr/>
          <p:nvPr/>
        </p:nvSpPr>
        <p:spPr>
          <a:xfrm>
            <a:off x="7394618" y="1685925"/>
            <a:ext cx="1177882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r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CCFF00"/>
                </a:solidFill>
              </a:rPr>
              <a:t>CRESCIMENTO</a:t>
            </a:r>
            <a:endParaRPr lang="en-US" sz="1269" dirty="0"/>
          </a:p>
        </p:txBody>
      </p:sp>
      <p:sp>
        <p:nvSpPr>
          <p:cNvPr id="22" name="Text 16"/>
          <p:cNvSpPr/>
          <p:nvPr/>
        </p:nvSpPr>
        <p:spPr>
          <a:xfrm>
            <a:off x="7244097" y="1919883"/>
            <a:ext cx="1199815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r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CCFF00"/>
                </a:solidFill>
              </a:rPr>
              <a:t>EXPONENCIAL</a:t>
            </a:r>
            <a:endParaRPr lang="en-US" sz="1269" dirty="0"/>
          </a:p>
        </p:txBody>
      </p:sp>
      <p:pic>
        <p:nvPicPr>
          <p:cNvPr id="2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0000">
            <a:off x="8433197" y="1962745"/>
            <a:ext cx="150019" cy="150019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4588883" y="4722019"/>
            <a:ext cx="428625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FFFFFF"/>
                </a:solidFill>
              </a:rPr>
              <a:t>Dia 1</a:t>
            </a:r>
            <a:endParaRPr lang="en-US" sz="727" dirty="0"/>
          </a:p>
        </p:txBody>
      </p:sp>
      <p:sp>
        <p:nvSpPr>
          <p:cNvPr id="25" name="Text 18"/>
          <p:cNvSpPr/>
          <p:nvPr/>
        </p:nvSpPr>
        <p:spPr>
          <a:xfrm>
            <a:off x="5826816" y="4722019"/>
            <a:ext cx="428625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FFFFFF"/>
                </a:solidFill>
              </a:rPr>
              <a:t>Dia 30</a:t>
            </a:r>
            <a:endParaRPr lang="en-US" sz="727" dirty="0"/>
          </a:p>
        </p:txBody>
      </p:sp>
      <p:sp>
        <p:nvSpPr>
          <p:cNvPr id="26" name="Text 19"/>
          <p:cNvSpPr/>
          <p:nvPr/>
        </p:nvSpPr>
        <p:spPr>
          <a:xfrm>
            <a:off x="7064778" y="4722019"/>
            <a:ext cx="428625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FFFFFF"/>
                </a:solidFill>
              </a:rPr>
              <a:t>Dia 60</a:t>
            </a:r>
            <a:endParaRPr lang="en-US" sz="727" dirty="0"/>
          </a:p>
        </p:txBody>
      </p:sp>
      <p:sp>
        <p:nvSpPr>
          <p:cNvPr id="27" name="Text 20"/>
          <p:cNvSpPr/>
          <p:nvPr/>
        </p:nvSpPr>
        <p:spPr>
          <a:xfrm>
            <a:off x="8096380" y="4722019"/>
            <a:ext cx="428625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CCFF00"/>
                </a:solidFill>
              </a:rPr>
              <a:t>Mês 4</a:t>
            </a:r>
            <a:endParaRPr lang="en-US" sz="683" dirty="0"/>
          </a:p>
        </p:txBody>
      </p:sp>
      <p:sp>
        <p:nvSpPr>
          <p:cNvPr id="28" name="Text 21"/>
          <p:cNvSpPr/>
          <p:nvPr/>
        </p:nvSpPr>
        <p:spPr>
          <a:xfrm>
            <a:off x="7786883" y="2946797"/>
            <a:ext cx="618995" cy="5536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FFFFFF"/>
                </a:solidFill>
              </a:rPr>
              <a:t>PONTO DE VIRADA</a:t>
            </a:r>
            <a:endParaRPr lang="en-US" sz="6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264444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257300"/>
            <a:ext cx="9144000" cy="7144"/>
          </a:xfrm>
          <a:prstGeom prst="rect">
            <a:avLst/>
          </a:prstGeom>
          <a:solidFill>
            <a:srgbClr val="F0FFB3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2552216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O Segredo do </a:t>
            </a:r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
</a:t>
            </a:r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CCFF00"/>
                </a:solidFill>
              </a:rPr>
              <a:t>Efeito Halo</a:t>
            </a:r>
            <a:endParaRPr lang="en-US" sz="2436" dirty="0"/>
          </a:p>
        </p:txBody>
      </p:sp>
      <p:sp>
        <p:nvSpPr>
          <p:cNvPr id="6" name="Shape 3"/>
          <p:cNvSpPr/>
          <p:nvPr/>
        </p:nvSpPr>
        <p:spPr>
          <a:xfrm>
            <a:off x="6858327" y="622399"/>
            <a:ext cx="1883343" cy="298252"/>
          </a:xfrm>
          <a:prstGeom prst="rect">
            <a:avLst/>
          </a:prstGeom>
          <a:solidFill>
            <a:srgbClr val="9D00FF"/>
          </a:solidFill>
          <a:ln/>
        </p:spPr>
      </p:sp>
      <p:sp>
        <p:nvSpPr>
          <p:cNvPr id="7" name="Text 4"/>
          <p:cNvSpPr/>
          <p:nvPr/>
        </p:nvSpPr>
        <p:spPr>
          <a:xfrm>
            <a:off x="6858327" y="622399"/>
            <a:ext cx="1883343" cy="298252"/>
          </a:xfrm>
          <a:prstGeom prst="rect">
            <a:avLst/>
          </a:prstGeom>
          <a:noFill/>
          <a:ln/>
        </p:spPr>
        <p:txBody>
          <a:bodyPr wrap="square" lIns="170053" tIns="85090" rIns="170053" bIns="8509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</a:rPr>
              <a:t>Cross-Channel Strategy</a:t>
            </a:r>
            <a:endParaRPr lang="en-US" sz="784" dirty="0"/>
          </a:p>
        </p:txBody>
      </p:sp>
      <p:sp>
        <p:nvSpPr>
          <p:cNvPr id="8" name="Shape 5"/>
          <p:cNvSpPr/>
          <p:nvPr/>
        </p:nvSpPr>
        <p:spPr>
          <a:xfrm>
            <a:off x="2474109" y="2400300"/>
            <a:ext cx="1285875" cy="1285875"/>
          </a:xfrm>
          <a:prstGeom prst="ellipse">
            <a:avLst/>
          </a:prstGeom>
          <a:solidFill>
            <a:srgbClr val="CCFF00"/>
          </a:solidFill>
          <a:ln w="27432">
            <a:solidFill>
              <a:srgbClr val="FFFFFF"/>
            </a:solidFill>
            <a:prstDash val="solid"/>
          </a:ln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524" y="2681585"/>
            <a:ext cx="375047" cy="428625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2754697" y="3181648"/>
            <a:ext cx="724672" cy="223242"/>
          </a:xfrm>
          <a:prstGeom prst="rect">
            <a:avLst/>
          </a:prstGeom>
          <a:solidFill>
            <a:srgbClr val="CCFF00"/>
          </a:solidFill>
          <a:ln/>
        </p:spPr>
      </p:sp>
      <p:sp>
        <p:nvSpPr>
          <p:cNvPr id="11" name="Text 7"/>
          <p:cNvSpPr/>
          <p:nvPr/>
        </p:nvSpPr>
        <p:spPr>
          <a:xfrm>
            <a:off x="2754697" y="3181648"/>
            <a:ext cx="724672" cy="223242"/>
          </a:xfrm>
          <a:prstGeom prst="rect">
            <a:avLst/>
          </a:prstGeom>
          <a:noFill/>
          <a:ln/>
        </p:spPr>
        <p:txBody>
          <a:bodyPr wrap="none" lIns="85090" tIns="17018" rIns="85090" bIns="17018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0000"/>
                </a:solidFill>
              </a:rPr>
              <a:t>ORIGEM</a:t>
            </a:r>
            <a:endParaRPr lang="en-US" sz="987" dirty="0"/>
          </a:p>
        </p:txBody>
      </p:sp>
      <p:sp>
        <p:nvSpPr>
          <p:cNvPr id="12" name="Shape 8"/>
          <p:cNvSpPr/>
          <p:nvPr/>
        </p:nvSpPr>
        <p:spPr>
          <a:xfrm>
            <a:off x="4233872" y="1757363"/>
            <a:ext cx="857250" cy="857250"/>
          </a:xfrm>
          <a:prstGeom prst="ellipse">
            <a:avLst/>
          </a:prstGeom>
          <a:solidFill>
            <a:srgbClr val="FFFFFF">
              <a:alpha val="5000"/>
            </a:srgbClr>
          </a:solidFill>
          <a:ln w="18288">
            <a:solidFill>
              <a:srgbClr val="9D00FF"/>
            </a:solidFill>
            <a:prstDash val="solid"/>
          </a:ln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481" y="1929705"/>
            <a:ext cx="250031" cy="28575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405238" y="2286893"/>
            <a:ext cx="51449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</a:rPr>
              <a:t>Amazon</a:t>
            </a:r>
            <a:endParaRPr lang="en-US" sz="784" dirty="0"/>
          </a:p>
        </p:txBody>
      </p:sp>
      <p:sp>
        <p:nvSpPr>
          <p:cNvPr id="15" name="Shape 10"/>
          <p:cNvSpPr/>
          <p:nvPr/>
        </p:nvSpPr>
        <p:spPr>
          <a:xfrm>
            <a:off x="4233872" y="3471863"/>
            <a:ext cx="857250" cy="857250"/>
          </a:xfrm>
          <a:prstGeom prst="ellipse">
            <a:avLst/>
          </a:prstGeom>
          <a:solidFill>
            <a:srgbClr val="FFFFFF">
              <a:alpha val="5000"/>
            </a:srgbClr>
          </a:solidFill>
          <a:ln w="18288">
            <a:solidFill>
              <a:srgbClr val="9D00FF"/>
            </a:solidFill>
            <a:prstDash val="solid"/>
          </a:ln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873" y="3644205"/>
            <a:ext cx="273248" cy="28575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4424465" y="4001393"/>
            <a:ext cx="476064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</a:rPr>
              <a:t>Google</a:t>
            </a:r>
            <a:endParaRPr lang="en-US" sz="784" dirty="0"/>
          </a:p>
        </p:txBody>
      </p:sp>
      <p:sp>
        <p:nvSpPr>
          <p:cNvPr id="18" name="Shape 12"/>
          <p:cNvSpPr/>
          <p:nvPr/>
        </p:nvSpPr>
        <p:spPr>
          <a:xfrm>
            <a:off x="785813" y="2614613"/>
            <a:ext cx="857250" cy="857250"/>
          </a:xfrm>
          <a:prstGeom prst="ellipse">
            <a:avLst/>
          </a:prstGeom>
          <a:solidFill>
            <a:srgbClr val="FFFFFF">
              <a:alpha val="5000"/>
            </a:srgbClr>
          </a:solidFill>
          <a:ln w="18288">
            <a:solidFill>
              <a:srgbClr val="9D00FF"/>
            </a:solidFill>
            <a:prstDash val="solid"/>
          </a:ln>
        </p:spPr>
      </p:sp>
      <p:pic>
        <p:nvPicPr>
          <p:cNvPr id="1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63" y="2786955"/>
            <a:ext cx="285750" cy="285750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820331" y="3144143"/>
            <a:ext cx="788212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</a:rPr>
              <a:t>Site Próprio</a:t>
            </a:r>
            <a:endParaRPr lang="en-US" sz="784" dirty="0"/>
          </a:p>
        </p:txBody>
      </p:sp>
      <p:sp>
        <p:nvSpPr>
          <p:cNvPr id="21" name="Shape 14"/>
          <p:cNvSpPr/>
          <p:nvPr/>
        </p:nvSpPr>
        <p:spPr>
          <a:xfrm>
            <a:off x="6026953" y="2135088"/>
            <a:ext cx="2688422" cy="1205508"/>
          </a:xfrm>
          <a:prstGeom prst="rect">
            <a:avLst/>
          </a:prstGeom>
          <a:solidFill>
            <a:srgbClr val="9D00FF">
              <a:alpha val="10000"/>
            </a:srgbClr>
          </a:solidFill>
          <a:ln/>
        </p:spPr>
      </p:sp>
      <p:sp>
        <p:nvSpPr>
          <p:cNvPr id="22" name="Shape 15"/>
          <p:cNvSpPr/>
          <p:nvPr/>
        </p:nvSpPr>
        <p:spPr>
          <a:xfrm>
            <a:off x="6026953" y="2135088"/>
            <a:ext cx="28575" cy="1205508"/>
          </a:xfrm>
          <a:prstGeom prst="rect">
            <a:avLst/>
          </a:prstGeom>
          <a:solidFill>
            <a:srgbClr val="9D00FF"/>
          </a:solidFill>
          <a:ln/>
        </p:spPr>
      </p:sp>
      <p:sp>
        <p:nvSpPr>
          <p:cNvPr id="23" name="Text 16"/>
          <p:cNvSpPr/>
          <p:nvPr/>
        </p:nvSpPr>
        <p:spPr>
          <a:xfrm>
            <a:off x="6169828" y="2277963"/>
            <a:ext cx="2402672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CCFF00"/>
                </a:solidFill>
              </a:rPr>
              <a:t>Break-Even = Vitória</a:t>
            </a:r>
            <a:endParaRPr lang="en-US" sz="1269" dirty="0"/>
          </a:p>
        </p:txBody>
      </p:sp>
      <p:sp>
        <p:nvSpPr>
          <p:cNvPr id="24" name="Text 17"/>
          <p:cNvSpPr/>
          <p:nvPr/>
        </p:nvSpPr>
        <p:spPr>
          <a:xfrm>
            <a:off x="6169828" y="2619077"/>
            <a:ext cx="2402672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"Empatamos no TikTok, mas vemos um aumento massivo nas vendas orgânicas em outros canais."</a:t>
            </a:r>
            <a:endParaRPr lang="en-US" sz="942" dirty="0"/>
          </a:p>
        </p:txBody>
      </p:sp>
      <p:pic>
        <p:nvPicPr>
          <p:cNvPr id="2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6953" y="3499545"/>
            <a:ext cx="142875" cy="142875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6276984" y="3483471"/>
            <a:ext cx="198013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Eleva ranking permanentemente</a:t>
            </a:r>
            <a:endParaRPr lang="en-US" sz="942" dirty="0"/>
          </a:p>
        </p:txBody>
      </p:sp>
      <p:pic>
        <p:nvPicPr>
          <p:cNvPr id="2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6953" y="3760291"/>
            <a:ext cx="142875" cy="142875"/>
          </a:xfrm>
          <a:prstGeom prst="rect">
            <a:avLst/>
          </a:prstGeom>
        </p:spPr>
      </p:pic>
      <p:sp>
        <p:nvSpPr>
          <p:cNvPr id="28" name="Text 19"/>
          <p:cNvSpPr/>
          <p:nvPr/>
        </p:nvSpPr>
        <p:spPr>
          <a:xfrm>
            <a:off x="6276984" y="3744218"/>
            <a:ext cx="181964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Ciclo virtuoso de performance</a:t>
            </a:r>
            <a:endParaRPr lang="en-US" sz="942" dirty="0"/>
          </a:p>
        </p:txBody>
      </p:sp>
      <p:pic>
        <p:nvPicPr>
          <p:cNvPr id="2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6953" y="4021038"/>
            <a:ext cx="142875" cy="142875"/>
          </a:xfrm>
          <a:prstGeom prst="rect">
            <a:avLst/>
          </a:prstGeom>
        </p:spPr>
      </p:pic>
      <p:sp>
        <p:nvSpPr>
          <p:cNvPr id="30" name="Text 20"/>
          <p:cNvSpPr/>
          <p:nvPr/>
        </p:nvSpPr>
        <p:spPr>
          <a:xfrm>
            <a:off x="6276984" y="4004965"/>
            <a:ext cx="198219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Consumidor compra onde confia</a:t>
            </a:r>
            <a:endParaRPr lang="en-US" sz="94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155502"/>
          </a:xfrm>
          <a:prstGeom prst="rect">
            <a:avLst/>
          </a:prstGeom>
          <a:solidFill>
            <a:srgbClr val="000000">
              <a:alpha val="8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141214"/>
            <a:ext cx="9144000" cy="14288"/>
          </a:xfrm>
          <a:prstGeom prst="rect">
            <a:avLst/>
          </a:prstGeom>
          <a:solidFill>
            <a:srgbClr val="CCFF00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357188"/>
            <a:ext cx="510647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CCFF00"/>
                </a:solidFill>
              </a:rPr>
              <a:t>// MÓDULO 02</a:t>
            </a:r>
            <a:endParaRPr lang="en-US" sz="834" dirty="0"/>
          </a:p>
        </p:txBody>
      </p:sp>
      <p:sp>
        <p:nvSpPr>
          <p:cNvPr id="6" name="Text 3"/>
          <p:cNvSpPr/>
          <p:nvPr/>
        </p:nvSpPr>
        <p:spPr>
          <a:xfrm>
            <a:off x="428625" y="584002"/>
            <a:ext cx="510647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Os 5 Fatores do Algoritmo</a:t>
            </a:r>
            <a:endParaRPr lang="en-US" sz="2436" dirty="0"/>
          </a:p>
        </p:txBody>
      </p:sp>
      <p:sp>
        <p:nvSpPr>
          <p:cNvPr id="7" name="Text 4"/>
          <p:cNvSpPr/>
          <p:nvPr/>
        </p:nvSpPr>
        <p:spPr>
          <a:xfrm>
            <a:off x="7053672" y="692944"/>
            <a:ext cx="1661703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r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9D00FF"/>
                </a:solidFill>
              </a:rPr>
              <a:t>Sinais de Otimização</a:t>
            </a:r>
            <a:endParaRPr lang="en-US" sz="1269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674316"/>
            <a:ext cx="200025" cy="20002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57250" y="1637705"/>
            <a:ext cx="3248034" cy="273248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Watch Time Completion</a:t>
            </a:r>
            <a:endParaRPr lang="en-US" sz="1397" dirty="0"/>
          </a:p>
        </p:txBody>
      </p:sp>
      <p:sp>
        <p:nvSpPr>
          <p:cNvPr id="10" name="Shape 6"/>
          <p:cNvSpPr/>
          <p:nvPr/>
        </p:nvSpPr>
        <p:spPr>
          <a:xfrm>
            <a:off x="6086475" y="1578769"/>
            <a:ext cx="2628900" cy="391120"/>
          </a:xfrm>
          <a:prstGeom prst="rect">
            <a:avLst/>
          </a:prstGeom>
          <a:solidFill>
            <a:srgbClr val="CCFF00">
              <a:alpha val="10000"/>
            </a:srgbClr>
          </a:solidFill>
          <a:ln w="9144">
            <a:solidFill>
              <a:srgbClr val="CCFF00">
                <a:alpha val="30000"/>
              </a:srgbClr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6086475" y="1578769"/>
            <a:ext cx="2628900" cy="391120"/>
          </a:xfrm>
          <a:prstGeom prst="rect">
            <a:avLst/>
          </a:prstGeom>
          <a:noFill/>
          <a:ln/>
        </p:spPr>
        <p:txBody>
          <a:bodyPr wrap="square" lIns="170053" tIns="85090" rIns="170053" bIns="85090" rtlCol="0" anchor="t">
            <a:spAutoFit/>
          </a:bodyPr>
          <a:lstStyle/>
          <a:p>
            <a:pPr algn="r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CCFF00"/>
                </a:solidFill>
              </a:rPr>
              <a:t>75%+ CONCLUSÃO</a:t>
            </a:r>
            <a:endParaRPr lang="en-US" sz="1269" dirty="0"/>
          </a:p>
        </p:txBody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28" y="2351187"/>
            <a:ext cx="150019" cy="20002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57250" y="2314575"/>
            <a:ext cx="3248034" cy="273248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Engagement Velocity</a:t>
            </a:r>
            <a:endParaRPr lang="en-US" sz="1397" dirty="0"/>
          </a:p>
        </p:txBody>
      </p:sp>
      <p:sp>
        <p:nvSpPr>
          <p:cNvPr id="14" name="Shape 9"/>
          <p:cNvSpPr/>
          <p:nvPr/>
        </p:nvSpPr>
        <p:spPr>
          <a:xfrm>
            <a:off x="6086475" y="2255639"/>
            <a:ext cx="2628900" cy="391120"/>
          </a:xfrm>
          <a:prstGeom prst="rect">
            <a:avLst/>
          </a:prstGeom>
          <a:solidFill>
            <a:srgbClr val="CCFF00">
              <a:alpha val="10000"/>
            </a:srgbClr>
          </a:solidFill>
          <a:ln w="9144">
            <a:solidFill>
              <a:srgbClr val="CCFF00">
                <a:alpha val="30000"/>
              </a:srgbClr>
            </a:solidFill>
            <a:prstDash val="solid"/>
          </a:ln>
        </p:spPr>
      </p:sp>
      <p:sp>
        <p:nvSpPr>
          <p:cNvPr id="15" name="Text 10"/>
          <p:cNvSpPr/>
          <p:nvPr/>
        </p:nvSpPr>
        <p:spPr>
          <a:xfrm>
            <a:off x="6086475" y="2255639"/>
            <a:ext cx="2628900" cy="391120"/>
          </a:xfrm>
          <a:prstGeom prst="rect">
            <a:avLst/>
          </a:prstGeom>
          <a:noFill/>
          <a:ln/>
        </p:spPr>
        <p:txBody>
          <a:bodyPr wrap="square" lIns="170053" tIns="85090" rIns="170053" bIns="85090" rtlCol="0" anchor="t">
            <a:spAutoFit/>
          </a:bodyPr>
          <a:lstStyle/>
          <a:p>
            <a:pPr algn="r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CCFF00"/>
                </a:solidFill>
              </a:rPr>
              <a:t>PRIMEIROS 60 MIN</a:t>
            </a:r>
            <a:endParaRPr lang="en-US" sz="1269" dirty="0"/>
          </a:p>
        </p:txBody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" y="3028057"/>
            <a:ext cx="200025" cy="200025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857250" y="2991445"/>
            <a:ext cx="3248034" cy="273248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Replay Value</a:t>
            </a:r>
            <a:endParaRPr lang="en-US" sz="1397" dirty="0"/>
          </a:p>
        </p:txBody>
      </p:sp>
      <p:sp>
        <p:nvSpPr>
          <p:cNvPr id="18" name="Shape 12"/>
          <p:cNvSpPr/>
          <p:nvPr/>
        </p:nvSpPr>
        <p:spPr>
          <a:xfrm>
            <a:off x="6086475" y="2932509"/>
            <a:ext cx="2628900" cy="391120"/>
          </a:xfrm>
          <a:prstGeom prst="rect">
            <a:avLst/>
          </a:prstGeom>
          <a:solidFill>
            <a:srgbClr val="CCFF00">
              <a:alpha val="10000"/>
            </a:srgbClr>
          </a:solidFill>
          <a:ln w="9144">
            <a:solidFill>
              <a:srgbClr val="CCFF00">
                <a:alpha val="30000"/>
              </a:srgbClr>
            </a:solidFill>
            <a:prstDash val="solid"/>
          </a:ln>
        </p:spPr>
      </p:sp>
      <p:sp>
        <p:nvSpPr>
          <p:cNvPr id="19" name="Text 13"/>
          <p:cNvSpPr/>
          <p:nvPr/>
        </p:nvSpPr>
        <p:spPr>
          <a:xfrm>
            <a:off x="6086475" y="2932509"/>
            <a:ext cx="2628900" cy="391120"/>
          </a:xfrm>
          <a:prstGeom prst="rect">
            <a:avLst/>
          </a:prstGeom>
          <a:noFill/>
          <a:ln/>
        </p:spPr>
        <p:txBody>
          <a:bodyPr wrap="square" lIns="170053" tIns="85090" rIns="170053" bIns="85090" rtlCol="0" anchor="t">
            <a:spAutoFit/>
          </a:bodyPr>
          <a:lstStyle/>
          <a:p>
            <a:pPr algn="r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CCFF00"/>
                </a:solidFill>
              </a:rPr>
              <a:t>CONTEÚDO EM LOOP</a:t>
            </a:r>
            <a:endParaRPr lang="en-US" sz="1269" dirty="0"/>
          </a:p>
        </p:txBody>
      </p:sp>
      <p:pic>
        <p:nvPicPr>
          <p:cNvPr id="2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" y="3704927"/>
            <a:ext cx="200025" cy="200025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857250" y="3668316"/>
            <a:ext cx="3248034" cy="273248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Content Classification</a:t>
            </a:r>
            <a:endParaRPr lang="en-US" sz="1397" dirty="0"/>
          </a:p>
        </p:txBody>
      </p:sp>
      <p:sp>
        <p:nvSpPr>
          <p:cNvPr id="22" name="Shape 15"/>
          <p:cNvSpPr/>
          <p:nvPr/>
        </p:nvSpPr>
        <p:spPr>
          <a:xfrm>
            <a:off x="6086475" y="3609380"/>
            <a:ext cx="2628900" cy="391120"/>
          </a:xfrm>
          <a:prstGeom prst="rect">
            <a:avLst/>
          </a:prstGeom>
          <a:solidFill>
            <a:srgbClr val="CCFF00">
              <a:alpha val="10000"/>
            </a:srgbClr>
          </a:solidFill>
          <a:ln w="9144">
            <a:solidFill>
              <a:srgbClr val="CCFF00">
                <a:alpha val="30000"/>
              </a:srgbClr>
            </a:solidFill>
            <a:prstDash val="solid"/>
          </a:ln>
        </p:spPr>
      </p:sp>
      <p:sp>
        <p:nvSpPr>
          <p:cNvPr id="23" name="Text 16"/>
          <p:cNvSpPr/>
          <p:nvPr/>
        </p:nvSpPr>
        <p:spPr>
          <a:xfrm>
            <a:off x="6086475" y="3609380"/>
            <a:ext cx="2628900" cy="391120"/>
          </a:xfrm>
          <a:prstGeom prst="rect">
            <a:avLst/>
          </a:prstGeom>
          <a:noFill/>
          <a:ln/>
        </p:spPr>
        <p:txBody>
          <a:bodyPr wrap="square" lIns="170053" tIns="85090" rIns="170053" bIns="85090" rtlCol="0" anchor="t">
            <a:spAutoFit/>
          </a:bodyPr>
          <a:lstStyle/>
          <a:p>
            <a:pPr algn="r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CCFF00"/>
                </a:solidFill>
              </a:rPr>
              <a:t>HASHTAGS PRECISAS</a:t>
            </a:r>
            <a:endParaRPr lang="en-US" sz="1269" dirty="0"/>
          </a:p>
        </p:txBody>
      </p:sp>
      <p:pic>
        <p:nvPicPr>
          <p:cNvPr id="2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922" y="4381798"/>
            <a:ext cx="250031" cy="200025"/>
          </a:xfrm>
          <a:prstGeom prst="rect">
            <a:avLst/>
          </a:prstGeom>
        </p:spPr>
      </p:pic>
      <p:sp>
        <p:nvSpPr>
          <p:cNvPr id="25" name="Text 17"/>
          <p:cNvSpPr/>
          <p:nvPr/>
        </p:nvSpPr>
        <p:spPr>
          <a:xfrm>
            <a:off x="857250" y="4345186"/>
            <a:ext cx="3248034" cy="273248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Interaction Depth</a:t>
            </a:r>
            <a:endParaRPr lang="en-US" sz="1397" dirty="0"/>
          </a:p>
        </p:txBody>
      </p:sp>
      <p:sp>
        <p:nvSpPr>
          <p:cNvPr id="26" name="Shape 18"/>
          <p:cNvSpPr/>
          <p:nvPr/>
        </p:nvSpPr>
        <p:spPr>
          <a:xfrm>
            <a:off x="6086475" y="4286250"/>
            <a:ext cx="2628900" cy="391120"/>
          </a:xfrm>
          <a:prstGeom prst="rect">
            <a:avLst/>
          </a:prstGeom>
          <a:solidFill>
            <a:srgbClr val="CCFF00">
              <a:alpha val="10000"/>
            </a:srgbClr>
          </a:solidFill>
          <a:ln w="9144">
            <a:solidFill>
              <a:srgbClr val="CCFF00">
                <a:alpha val="30000"/>
              </a:srgbClr>
            </a:solidFill>
            <a:prstDash val="solid"/>
          </a:ln>
        </p:spPr>
      </p:sp>
      <p:sp>
        <p:nvSpPr>
          <p:cNvPr id="27" name="Text 19"/>
          <p:cNvSpPr/>
          <p:nvPr/>
        </p:nvSpPr>
        <p:spPr>
          <a:xfrm>
            <a:off x="6086475" y="4286250"/>
            <a:ext cx="2628900" cy="391120"/>
          </a:xfrm>
          <a:prstGeom prst="rect">
            <a:avLst/>
          </a:prstGeom>
          <a:noFill/>
          <a:ln/>
        </p:spPr>
        <p:txBody>
          <a:bodyPr wrap="square" lIns="170053" tIns="85090" rIns="170053" bIns="85090" rtlCol="0" anchor="t">
            <a:spAutoFit/>
          </a:bodyPr>
          <a:lstStyle/>
          <a:p>
            <a:pPr algn="r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CCFF00"/>
                </a:solidFill>
              </a:rPr>
              <a:t>QUALIDADE &gt; QUANTIDADE</a:t>
            </a:r>
            <a:endParaRPr lang="en-US" sz="1269" dirty="0"/>
          </a:p>
        </p:txBody>
      </p:sp>
      <p:sp>
        <p:nvSpPr>
          <p:cNvPr id="28" name="Text 20"/>
          <p:cNvSpPr/>
          <p:nvPr/>
        </p:nvSpPr>
        <p:spPr>
          <a:xfrm>
            <a:off x="428625" y="4884539"/>
            <a:ext cx="2066330" cy="11608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555555"/>
                </a:solidFill>
              </a:rPr>
              <a:t>SYSTEM_MONITOR_ACTIVE | PID: 8823 | MEM: 64%</a:t>
            </a:r>
            <a:endParaRPr lang="en-US" sz="6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357188"/>
            <a:ext cx="4131292" cy="300038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2121" b="1" dirty="0">
                <a:solidFill>
                  <a:srgbClr val="FFFFFF"/>
                </a:solidFill>
              </a:rPr>
              <a:t>A Regra dos 3 Segundos</a:t>
            </a:r>
            <a:endParaRPr lang="en-US" sz="2121" dirty="0"/>
          </a:p>
        </p:txBody>
      </p:sp>
      <p:sp>
        <p:nvSpPr>
          <p:cNvPr id="4" name="Text 1"/>
          <p:cNvSpPr/>
          <p:nvPr/>
        </p:nvSpPr>
        <p:spPr>
          <a:xfrm>
            <a:off x="428625" y="728663"/>
            <a:ext cx="4131292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9D00FF"/>
                </a:solidFill>
              </a:rPr>
              <a:t>Viole Expectativas ou Seja Invisível</a:t>
            </a:r>
            <a:endParaRPr lang="en-US" sz="1269" dirty="0"/>
          </a:p>
        </p:txBody>
      </p:sp>
      <p:sp>
        <p:nvSpPr>
          <p:cNvPr id="5" name="Text 2"/>
          <p:cNvSpPr/>
          <p:nvPr/>
        </p:nvSpPr>
        <p:spPr>
          <a:xfrm>
            <a:off x="860096" y="1769864"/>
            <a:ext cx="2451757" cy="17145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5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03</a:t>
            </a:r>
            <a:endParaRPr lang="en-US" dirty="0"/>
          </a:p>
        </p:txBody>
      </p:sp>
      <p:sp>
        <p:nvSpPr>
          <p:cNvPr id="6" name="Shape 3"/>
          <p:cNvSpPr/>
          <p:nvPr/>
        </p:nvSpPr>
        <p:spPr>
          <a:xfrm rot="-300000">
            <a:off x="993252" y="3342033"/>
            <a:ext cx="2160513" cy="566142"/>
          </a:xfrm>
          <a:prstGeom prst="rect">
            <a:avLst/>
          </a:prstGeom>
          <a:solidFill>
            <a:srgbClr val="9D00FF"/>
          </a:solidFill>
          <a:ln w="18288">
            <a:solidFill>
              <a:srgbClr val="FFFFF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 rot="-300000">
            <a:off x="993254" y="3342033"/>
            <a:ext cx="2160510" cy="566142"/>
          </a:xfrm>
          <a:prstGeom prst="rect">
            <a:avLst/>
          </a:prstGeom>
          <a:noFill/>
          <a:ln/>
        </p:spPr>
        <p:txBody>
          <a:bodyPr wrap="none" lIns="170053" tIns="42545" rIns="170053" bIns="42545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592" dirty="0">
                <a:solidFill>
                  <a:srgbClr val="FFFFFF"/>
                </a:solidFill>
              </a:rPr>
              <a:t>SEGUNDOS</a:t>
            </a:r>
            <a:endParaRPr lang="en-US" sz="2592" dirty="0"/>
          </a:p>
        </p:txBody>
      </p:sp>
      <p:sp>
        <p:nvSpPr>
          <p:cNvPr id="8" name="Text 5"/>
          <p:cNvSpPr/>
          <p:nvPr/>
        </p:nvSpPr>
        <p:spPr>
          <a:xfrm>
            <a:off x="895815" y="1805583"/>
            <a:ext cx="2451729" cy="17145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500"/>
              </a:lnSpc>
              <a:buNone/>
            </a:pPr>
            <a:r>
              <a:rPr lang="en-US" sz="15545" b="1" dirty="0">
                <a:solidFill>
                  <a:srgbClr val="CCFF00">
                    <a:alpha val="20000"/>
                  </a:srgbClr>
                </a:solidFill>
              </a:rPr>
              <a:t>03</a:t>
            </a:r>
            <a:endParaRPr lang="en-US" sz="15545" dirty="0"/>
          </a:p>
        </p:txBody>
      </p:sp>
      <p:sp>
        <p:nvSpPr>
          <p:cNvPr id="9" name="Shape 6"/>
          <p:cNvSpPr/>
          <p:nvPr/>
        </p:nvSpPr>
        <p:spPr>
          <a:xfrm>
            <a:off x="4171950" y="1577876"/>
            <a:ext cx="4543425" cy="1241227"/>
          </a:xfrm>
          <a:prstGeom prst="rect">
            <a:avLst/>
          </a:prstGeom>
          <a:solidFill>
            <a:srgbClr val="FFFFFF">
              <a:alpha val="3000"/>
            </a:srgbClr>
          </a:solidFill>
          <a:ln w="9144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4314825" y="1499295"/>
            <a:ext cx="678656" cy="146447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Text 8"/>
          <p:cNvSpPr/>
          <p:nvPr/>
        </p:nvSpPr>
        <p:spPr>
          <a:xfrm>
            <a:off x="4314825" y="1499295"/>
            <a:ext cx="678656" cy="146447"/>
          </a:xfrm>
          <a:prstGeom prst="rect">
            <a:avLst/>
          </a:prstGeom>
          <a:noFill/>
          <a:ln/>
        </p:spPr>
        <p:txBody>
          <a:bodyPr wrap="none" lIns="85090" tIns="0" rIns="8509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CCFF00"/>
                </a:solidFill>
              </a:rPr>
              <a:t>O QUE</a:t>
            </a:r>
            <a:endParaRPr lang="en-US" sz="784" dirty="0"/>
          </a:p>
        </p:txBody>
      </p:sp>
      <p:sp>
        <p:nvSpPr>
          <p:cNvPr id="12" name="Shape 9"/>
          <p:cNvSpPr/>
          <p:nvPr/>
        </p:nvSpPr>
        <p:spPr>
          <a:xfrm>
            <a:off x="4314825" y="1499295"/>
            <a:ext cx="678656" cy="146447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Text 10"/>
          <p:cNvSpPr/>
          <p:nvPr/>
        </p:nvSpPr>
        <p:spPr>
          <a:xfrm>
            <a:off x="4314825" y="1499295"/>
            <a:ext cx="678656" cy="146447"/>
          </a:xfrm>
          <a:prstGeom prst="rect">
            <a:avLst/>
          </a:prstGeom>
          <a:noFill/>
          <a:ln/>
        </p:spPr>
        <p:txBody>
          <a:bodyPr wrap="none" lIns="85090" tIns="0" rIns="8509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CCFF00"/>
                </a:solidFill>
              </a:rPr>
              <a:t>FAZER</a:t>
            </a:r>
            <a:endParaRPr lang="en-US" sz="784" dirty="0"/>
          </a:p>
        </p:txBody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263" y="1810941"/>
            <a:ext cx="128588" cy="17145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4622006" y="1799332"/>
            <a:ext cx="255190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Crie "interrupção de padrão" imediata</a:t>
            </a:r>
            <a:endParaRPr lang="en-US" sz="1050" dirty="0"/>
          </a:p>
        </p:txBody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263" y="2112764"/>
            <a:ext cx="192881" cy="17145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4686300" y="2101155"/>
            <a:ext cx="225416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Force o cérebro a prestar atenção</a:t>
            </a:r>
            <a:endParaRPr lang="en-US" sz="1050" dirty="0"/>
          </a:p>
        </p:txBody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263" y="2414588"/>
            <a:ext cx="171450" cy="17145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4664869" y="2402979"/>
            <a:ext cx="264876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Não é opcional — é crítico para viralizar</a:t>
            </a:r>
            <a:endParaRPr lang="en-US" sz="1050" dirty="0"/>
          </a:p>
        </p:txBody>
      </p:sp>
      <p:sp>
        <p:nvSpPr>
          <p:cNvPr id="20" name="Shape 14"/>
          <p:cNvSpPr/>
          <p:nvPr/>
        </p:nvSpPr>
        <p:spPr>
          <a:xfrm>
            <a:off x="4171950" y="3097709"/>
            <a:ext cx="4543425" cy="1137642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1" name="Shape 15"/>
          <p:cNvSpPr/>
          <p:nvPr/>
        </p:nvSpPr>
        <p:spPr>
          <a:xfrm>
            <a:off x="4171950" y="3097709"/>
            <a:ext cx="28575" cy="1137642"/>
          </a:xfrm>
          <a:prstGeom prst="rect">
            <a:avLst/>
          </a:prstGeom>
          <a:solidFill>
            <a:srgbClr val="9D00FF"/>
          </a:solidFill>
          <a:ln/>
        </p:spPr>
      </p:sp>
      <p:sp>
        <p:nvSpPr>
          <p:cNvPr id="22" name="Text 16"/>
          <p:cNvSpPr/>
          <p:nvPr/>
        </p:nvSpPr>
        <p:spPr>
          <a:xfrm>
            <a:off x="4350544" y="3276302"/>
            <a:ext cx="418623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0FF"/>
                </a:solidFill>
              </a:rPr>
              <a:t>Case Validado: Skincare</a:t>
            </a:r>
            <a:endParaRPr lang="en-US" sz="885" dirty="0"/>
          </a:p>
        </p:txBody>
      </p:sp>
      <p:sp>
        <p:nvSpPr>
          <p:cNvPr id="23" name="Text 17"/>
          <p:cNvSpPr/>
          <p:nvPr/>
        </p:nvSpPr>
        <p:spPr>
          <a:xfrm>
            <a:off x="4350544" y="3522762"/>
            <a:ext cx="4186238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+300%</a:t>
            </a:r>
            <a:endParaRPr lang="en-US" sz="2436" dirty="0"/>
          </a:p>
        </p:txBody>
      </p:sp>
      <p:sp>
        <p:nvSpPr>
          <p:cNvPr id="24" name="Text 18"/>
          <p:cNvSpPr/>
          <p:nvPr/>
        </p:nvSpPr>
        <p:spPr>
          <a:xfrm>
            <a:off x="4350544" y="3901380"/>
            <a:ext cx="418623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Aumento na duração média de visualização após aplicar pattern interrupt</a:t>
            </a:r>
            <a:endParaRPr lang="en-US" sz="834" dirty="0"/>
          </a:p>
        </p:txBody>
      </p:sp>
      <p:sp>
        <p:nvSpPr>
          <p:cNvPr id="25" name="Shape 19"/>
          <p:cNvSpPr/>
          <p:nvPr/>
        </p:nvSpPr>
        <p:spPr>
          <a:xfrm rot="-2700000">
            <a:off x="6640814" y="4559498"/>
            <a:ext cx="2860372" cy="298252"/>
          </a:xfrm>
          <a:prstGeom prst="rect">
            <a:avLst/>
          </a:prstGeom>
          <a:solidFill>
            <a:srgbClr val="CCFF00">
              <a:alpha val="80000"/>
            </a:srgbClr>
          </a:solidFill>
          <a:ln/>
        </p:spPr>
      </p:sp>
      <p:sp>
        <p:nvSpPr>
          <p:cNvPr id="26" name="Text 20"/>
          <p:cNvSpPr/>
          <p:nvPr/>
        </p:nvSpPr>
        <p:spPr>
          <a:xfrm rot="-2700000">
            <a:off x="7281344" y="3918968"/>
            <a:ext cx="1579313" cy="1579313"/>
          </a:xfrm>
          <a:prstGeom prst="rect">
            <a:avLst/>
          </a:prstGeom>
          <a:noFill/>
          <a:ln/>
        </p:spPr>
        <p:txBody>
          <a:bodyPr wrap="square" lIns="850392" tIns="85090" rIns="850392" bIns="8509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2" kern="0" dirty="0">
                <a:solidFill>
                  <a:srgbClr val="000000">
                    <a:alpha val="80000"/>
                  </a:srgbClr>
                </a:solidFill>
              </a:rPr>
              <a:t>CRITICAL TIME ZONE</a:t>
            </a:r>
            <a:endParaRPr lang="en-US" sz="78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921544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914400"/>
            <a:ext cx="9144000" cy="71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4524924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O Limite de </a:t>
            </a:r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CCFF00"/>
                </a:solidFill>
              </a:rPr>
              <a:t>31 Segundos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8048076" y="522387"/>
            <a:ext cx="667299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9D00FF"/>
                </a:solidFill>
              </a:rPr>
              <a:t>MÓDULO 02</a:t>
            </a:r>
            <a:endParaRPr lang="en-US" sz="834" dirty="0"/>
          </a:p>
        </p:txBody>
      </p:sp>
      <p:sp>
        <p:nvSpPr>
          <p:cNvPr id="7" name="Text 4"/>
          <p:cNvSpPr/>
          <p:nvPr/>
        </p:nvSpPr>
        <p:spPr>
          <a:xfrm>
            <a:off x="428625" y="1518047"/>
            <a:ext cx="828675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69" spc="2" kern="0" dirty="0">
                <a:solidFill>
                  <a:srgbClr val="CCFF00"/>
                </a:solidFill>
              </a:rPr>
              <a:t>Sweet Spot de Duração</a:t>
            </a:r>
            <a:endParaRPr lang="en-US" sz="1269" dirty="0"/>
          </a:p>
        </p:txBody>
      </p:sp>
      <p:sp>
        <p:nvSpPr>
          <p:cNvPr id="8" name="Shape 5"/>
          <p:cNvSpPr/>
          <p:nvPr/>
        </p:nvSpPr>
        <p:spPr>
          <a:xfrm>
            <a:off x="3328988" y="2323505"/>
            <a:ext cx="1823079" cy="428625"/>
          </a:xfrm>
          <a:prstGeom prst="rect">
            <a:avLst/>
          </a:prstGeom>
          <a:solidFill>
            <a:srgbClr val="CCFF00">
              <a:alpha val="10000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3328988" y="2723555"/>
            <a:ext cx="1823079" cy="28575"/>
          </a:xfrm>
          <a:prstGeom prst="rect">
            <a:avLst/>
          </a:prstGeom>
          <a:solidFill>
            <a:srgbClr val="CCFF00"/>
          </a:solidFill>
          <a:ln/>
        </p:spPr>
      </p:sp>
      <p:sp>
        <p:nvSpPr>
          <p:cNvPr id="10" name="Text 7"/>
          <p:cNvSpPr/>
          <p:nvPr/>
        </p:nvSpPr>
        <p:spPr>
          <a:xfrm>
            <a:off x="3616328" y="2037755"/>
            <a:ext cx="1248370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CCFF00"/>
                </a:solidFill>
              </a:rPr>
              <a:t>ZONA IDEAL (21-34s)</a:t>
            </a:r>
            <a:endParaRPr lang="en-US" sz="885" dirty="0"/>
          </a:p>
        </p:txBody>
      </p:sp>
      <p:sp>
        <p:nvSpPr>
          <p:cNvPr id="11" name="Shape 8"/>
          <p:cNvSpPr/>
          <p:nvPr/>
        </p:nvSpPr>
        <p:spPr>
          <a:xfrm>
            <a:off x="4149347" y="1752005"/>
            <a:ext cx="14288" cy="1000125"/>
          </a:xfrm>
          <a:prstGeom prst="rect">
            <a:avLst/>
          </a:prstGeom>
          <a:solidFill>
            <a:srgbClr val="CCFF00"/>
          </a:solidFill>
          <a:ln/>
        </p:spPr>
      </p:sp>
      <p:sp>
        <p:nvSpPr>
          <p:cNvPr id="12" name="Shape 9"/>
          <p:cNvSpPr/>
          <p:nvPr/>
        </p:nvSpPr>
        <p:spPr>
          <a:xfrm>
            <a:off x="5152067" y="2323505"/>
            <a:ext cx="3563280" cy="428625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3" name="Shape 10"/>
          <p:cNvSpPr/>
          <p:nvPr/>
        </p:nvSpPr>
        <p:spPr>
          <a:xfrm>
            <a:off x="5152067" y="2723555"/>
            <a:ext cx="3563280" cy="28575"/>
          </a:xfrm>
          <a:prstGeom prst="rect">
            <a:avLst/>
          </a:prstGeom>
          <a:solidFill>
            <a:srgbClr val="FF0000"/>
          </a:solidFill>
          <a:ln/>
        </p:spPr>
      </p:sp>
      <p:sp>
        <p:nvSpPr>
          <p:cNvPr id="14" name="Text 11"/>
          <p:cNvSpPr/>
          <p:nvPr/>
        </p:nvSpPr>
        <p:spPr>
          <a:xfrm>
            <a:off x="5294942" y="2109192"/>
            <a:ext cx="775097" cy="1268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FF0000">
                    <a:alpha val="70000"/>
                  </a:srgbClr>
                </a:solidFill>
              </a:rPr>
              <a:t>RISCO DE QUEDA</a:t>
            </a:r>
            <a:endParaRPr lang="en-US" sz="727" dirty="0"/>
          </a:p>
        </p:txBody>
      </p:sp>
      <p:sp>
        <p:nvSpPr>
          <p:cNvPr id="15" name="Shape 12"/>
          <p:cNvSpPr/>
          <p:nvPr/>
        </p:nvSpPr>
        <p:spPr>
          <a:xfrm>
            <a:off x="428625" y="2537817"/>
            <a:ext cx="14288" cy="21431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6" name="Text 13"/>
          <p:cNvSpPr/>
          <p:nvPr/>
        </p:nvSpPr>
        <p:spPr>
          <a:xfrm>
            <a:off x="357188" y="2830711"/>
            <a:ext cx="105119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888888"/>
                </a:solidFill>
              </a:rPr>
              <a:t>0s</a:t>
            </a:r>
            <a:endParaRPr lang="en-US" sz="727" dirty="0"/>
          </a:p>
        </p:txBody>
      </p:sp>
      <p:sp>
        <p:nvSpPr>
          <p:cNvPr id="17" name="Shape 14"/>
          <p:cNvSpPr/>
          <p:nvPr/>
        </p:nvSpPr>
        <p:spPr>
          <a:xfrm>
            <a:off x="2914650" y="2537817"/>
            <a:ext cx="14288" cy="21431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8" name="Text 15"/>
          <p:cNvSpPr/>
          <p:nvPr/>
        </p:nvSpPr>
        <p:spPr>
          <a:xfrm>
            <a:off x="2843213" y="2830711"/>
            <a:ext cx="162325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888888"/>
                </a:solidFill>
              </a:rPr>
              <a:t>15s</a:t>
            </a:r>
            <a:endParaRPr lang="en-US" sz="727" dirty="0"/>
          </a:p>
        </p:txBody>
      </p:sp>
      <p:sp>
        <p:nvSpPr>
          <p:cNvPr id="19" name="Shape 16"/>
          <p:cNvSpPr/>
          <p:nvPr/>
        </p:nvSpPr>
        <p:spPr>
          <a:xfrm>
            <a:off x="5400675" y="2537817"/>
            <a:ext cx="14288" cy="21431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0" name="Text 17"/>
          <p:cNvSpPr/>
          <p:nvPr/>
        </p:nvSpPr>
        <p:spPr>
          <a:xfrm>
            <a:off x="5329238" y="2830711"/>
            <a:ext cx="162325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888888"/>
                </a:solidFill>
              </a:rPr>
              <a:t>30s</a:t>
            </a:r>
            <a:endParaRPr lang="en-US" sz="727" dirty="0"/>
          </a:p>
        </p:txBody>
      </p:sp>
      <p:sp>
        <p:nvSpPr>
          <p:cNvPr id="21" name="Shape 18"/>
          <p:cNvSpPr/>
          <p:nvPr/>
        </p:nvSpPr>
        <p:spPr>
          <a:xfrm>
            <a:off x="7886700" y="2537817"/>
            <a:ext cx="14288" cy="21431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2" name="Text 19"/>
          <p:cNvSpPr/>
          <p:nvPr/>
        </p:nvSpPr>
        <p:spPr>
          <a:xfrm>
            <a:off x="7815263" y="2830711"/>
            <a:ext cx="162325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888888"/>
                </a:solidFill>
              </a:rPr>
              <a:t>45s</a:t>
            </a:r>
            <a:endParaRPr lang="en-US" sz="727" dirty="0"/>
          </a:p>
        </p:txBody>
      </p:sp>
      <p:sp>
        <p:nvSpPr>
          <p:cNvPr id="23" name="Shape 20"/>
          <p:cNvSpPr/>
          <p:nvPr/>
        </p:nvSpPr>
        <p:spPr>
          <a:xfrm>
            <a:off x="428625" y="3180755"/>
            <a:ext cx="2571750" cy="1359098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sp>
        <p:nvSpPr>
          <p:cNvPr id="24" name="Shape 21"/>
          <p:cNvSpPr/>
          <p:nvPr/>
        </p:nvSpPr>
        <p:spPr>
          <a:xfrm>
            <a:off x="428625" y="3180755"/>
            <a:ext cx="2571750" cy="14288"/>
          </a:xfrm>
          <a:prstGeom prst="rect">
            <a:avLst/>
          </a:prstGeom>
          <a:solidFill>
            <a:srgbClr val="555555"/>
          </a:solidFill>
          <a:ln/>
        </p:spPr>
      </p:sp>
      <p:sp>
        <p:nvSpPr>
          <p:cNvPr id="25" name="Text 22"/>
          <p:cNvSpPr/>
          <p:nvPr/>
        </p:nvSpPr>
        <p:spPr>
          <a:xfrm>
            <a:off x="607219" y="3366492"/>
            <a:ext cx="221456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Threshold Crítico</a:t>
            </a:r>
            <a:endParaRPr lang="en-US" sz="987" dirty="0"/>
          </a:p>
        </p:txBody>
      </p:sp>
      <p:sp>
        <p:nvSpPr>
          <p:cNvPr id="26" name="Text 23"/>
          <p:cNvSpPr/>
          <p:nvPr/>
        </p:nvSpPr>
        <p:spPr>
          <a:xfrm>
            <a:off x="607219" y="3668316"/>
            <a:ext cx="221456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Existe uma barreira psicológica e algorítmica em ~31 segundos. Vídeos mais longos sofrem queda abrupta na retenção.</a:t>
            </a:r>
            <a:endParaRPr lang="en-US" sz="834" dirty="0"/>
          </a:p>
        </p:txBody>
      </p:sp>
      <p:sp>
        <p:nvSpPr>
          <p:cNvPr id="27" name="Shape 24"/>
          <p:cNvSpPr/>
          <p:nvPr/>
        </p:nvSpPr>
        <p:spPr>
          <a:xfrm>
            <a:off x="3286125" y="3187898"/>
            <a:ext cx="2571750" cy="1344811"/>
          </a:xfrm>
          <a:prstGeom prst="rect">
            <a:avLst/>
          </a:prstGeom>
          <a:solidFill>
            <a:srgbClr val="CCFF00">
              <a:alpha val="5000"/>
            </a:srgbClr>
          </a:solidFill>
          <a:ln/>
        </p:spPr>
      </p:sp>
      <p:sp>
        <p:nvSpPr>
          <p:cNvPr id="28" name="Shape 25"/>
          <p:cNvSpPr/>
          <p:nvPr/>
        </p:nvSpPr>
        <p:spPr>
          <a:xfrm>
            <a:off x="3286125" y="3187898"/>
            <a:ext cx="2571750" cy="14288"/>
          </a:xfrm>
          <a:prstGeom prst="rect">
            <a:avLst/>
          </a:prstGeom>
          <a:solidFill>
            <a:srgbClr val="CCFF00"/>
          </a:solidFill>
          <a:ln/>
        </p:spPr>
      </p:sp>
      <p:sp>
        <p:nvSpPr>
          <p:cNvPr id="29" name="Text 26"/>
          <p:cNvSpPr/>
          <p:nvPr/>
        </p:nvSpPr>
        <p:spPr>
          <a:xfrm>
            <a:off x="3464719" y="3366492"/>
            <a:ext cx="221456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CCFF00"/>
                </a:solidFill>
              </a:rPr>
              <a:t>Sinal de Qualidade</a:t>
            </a:r>
            <a:endParaRPr lang="en-US" sz="987" dirty="0"/>
          </a:p>
        </p:txBody>
      </p:sp>
      <p:sp>
        <p:nvSpPr>
          <p:cNvPr id="30" name="Text 27"/>
          <p:cNvSpPr/>
          <p:nvPr/>
        </p:nvSpPr>
        <p:spPr>
          <a:xfrm>
            <a:off x="3464719" y="3668316"/>
            <a:ext cx="221456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CCFF00"/>
                </a:solidFill>
              </a:rPr>
              <a:t>75%+ de conclusão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 é o sinal primário. 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Vídeos curtos facilitam atingir essa 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métrica.</a:t>
            </a:r>
            <a:endParaRPr lang="en-US" sz="784" dirty="0"/>
          </a:p>
        </p:txBody>
      </p:sp>
      <p:sp>
        <p:nvSpPr>
          <p:cNvPr id="31" name="Shape 28"/>
          <p:cNvSpPr/>
          <p:nvPr/>
        </p:nvSpPr>
        <p:spPr>
          <a:xfrm>
            <a:off x="6143625" y="3187898"/>
            <a:ext cx="2571750" cy="1344811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sp>
        <p:nvSpPr>
          <p:cNvPr id="32" name="Shape 29"/>
          <p:cNvSpPr/>
          <p:nvPr/>
        </p:nvSpPr>
        <p:spPr>
          <a:xfrm>
            <a:off x="6143625" y="3187898"/>
            <a:ext cx="2571750" cy="14288"/>
          </a:xfrm>
          <a:prstGeom prst="rect">
            <a:avLst/>
          </a:prstGeom>
          <a:solidFill>
            <a:srgbClr val="555555"/>
          </a:solidFill>
          <a:ln/>
        </p:spPr>
      </p:sp>
      <p:sp>
        <p:nvSpPr>
          <p:cNvPr id="33" name="Text 30"/>
          <p:cNvSpPr/>
          <p:nvPr/>
        </p:nvSpPr>
        <p:spPr>
          <a:xfrm>
            <a:off x="6322219" y="3366492"/>
            <a:ext cx="221456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Performance</a:t>
            </a:r>
            <a:endParaRPr lang="en-US" sz="987" dirty="0"/>
          </a:p>
        </p:txBody>
      </p:sp>
      <p:sp>
        <p:nvSpPr>
          <p:cNvPr id="34" name="Text 31"/>
          <p:cNvSpPr/>
          <p:nvPr/>
        </p:nvSpPr>
        <p:spPr>
          <a:xfrm>
            <a:off x="6322219" y="3668316"/>
            <a:ext cx="221456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CCCCCC"/>
                </a:solidFill>
              </a:rPr>
              <a:t>Conteúdo abaixo de 31s tem taxas de conclusão significativamente maiores, impulsionando a distribuição.</a:t>
            </a:r>
            <a:endParaRPr lang="en-US" sz="83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2025-12-14T06:16:26Z</dcterms:created>
  <dcterms:modified xsi:type="dcterms:W3CDTF">2025-12-14T06:16:26Z</dcterms:modified>
</cp:coreProperties>
</file>